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65" r:id="rId3"/>
    <p:sldId id="257" r:id="rId4"/>
    <p:sldId id="263" r:id="rId5"/>
    <p:sldId id="259" r:id="rId6"/>
    <p:sldId id="260" r:id="rId7"/>
    <p:sldId id="261" r:id="rId8"/>
    <p:sldId id="264" r:id="rId9"/>
    <p:sldId id="266" r:id="rId10"/>
    <p:sldId id="268" r:id="rId11"/>
    <p:sldId id="258" r:id="rId12"/>
    <p:sldId id="262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31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87650-85E3-4F82-913D-303F4C7734D6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DD1BDB-5AB5-4268-B753-AF7AE62225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2054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995FBCA-B81B-4D91-BDD8-61A2F369CA9B}" type="slidenum">
              <a:rPr lang="en-GB" altLang="en-US"/>
              <a:pPr eaLnBrk="1" hangingPunct="1">
                <a:spcBef>
                  <a:spcPct val="0"/>
                </a:spcBef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75223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1A569F9-4842-4D44-BE6F-63CC8E139FD7}" type="slidenum">
              <a:rPr lang="en-GB" altLang="en-US"/>
              <a:pPr eaLnBrk="1" hangingPunct="1">
                <a:spcBef>
                  <a:spcPct val="0"/>
                </a:spcBef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04315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1A792D3-A775-4058-BE6C-8A961FB4C097}" type="slidenum">
              <a:rPr lang="en-GB" altLang="en-US"/>
              <a:pPr eaLnBrk="1" hangingPunct="1">
                <a:spcBef>
                  <a:spcPct val="0"/>
                </a:spcBef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1661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8FA5E15-FF7B-4CB6-8216-4912521F876B}" type="slidenum">
              <a:rPr lang="en-GB" altLang="en-US"/>
              <a:pPr eaLnBrk="1" hangingPunct="1">
                <a:spcBef>
                  <a:spcPct val="0"/>
                </a:spcBef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6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3065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2581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61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1417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96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424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6583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297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453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62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11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737C763F-1213-486F-8D35-9706509BD4C4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EDEBFEF-4E70-4DD9-9BF1-BFB91DCD90E7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hyperlink" Target="http://en.wikipedia.org/wiki/File:ATP-3D-vdW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ATP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59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52" y="93389"/>
            <a:ext cx="4100513" cy="35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7066" y="904298"/>
            <a:ext cx="11593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Adenine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523445" y="2798991"/>
            <a:ext cx="11593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Ribose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26280" y="1686746"/>
            <a:ext cx="147059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Phosphates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93" y="147186"/>
            <a:ext cx="4765902" cy="5808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825" y="147186"/>
            <a:ext cx="2924175" cy="238125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0463" y="4865691"/>
            <a:ext cx="2810554" cy="90215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95885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Advantages of ATP as an energy source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Easily hydrolysed and reformed by condensation (only 1 enzyme is involved).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Small quantities of energy provided rather than a lot which would be wasted as heat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Water soluble (unlike fats and polysaccharides)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/>
              <a:t>Small and easily moved around cells to where </a:t>
            </a:r>
            <a:r>
              <a:rPr lang="en-GB" sz="2400" dirty="0" smtClean="0"/>
              <a:t>ATP is </a:t>
            </a:r>
            <a:r>
              <a:rPr lang="en-GB" sz="2400" dirty="0"/>
              <a:t>required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56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 2 similarities and 2 differences between the structures of DNA and ATP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Similarities</a:t>
            </a:r>
            <a:endParaRPr lang="en-GB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Both contain a nitrogenous base (adenine)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Both contain phosphate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Both have a pentose sugar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2400" dirty="0" smtClean="0"/>
              <a:t>Differences</a:t>
            </a:r>
            <a:endParaRPr lang="en-GB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Only adenine in ATP but DNA can have 3 others too Thymine, Cytosine and Guanine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DNA has </a:t>
            </a:r>
            <a:r>
              <a:rPr lang="en-GB" sz="2400" dirty="0" err="1" smtClean="0"/>
              <a:t>deoxyribose</a:t>
            </a:r>
            <a:r>
              <a:rPr lang="en-GB" sz="2400" dirty="0" smtClean="0"/>
              <a:t> RNA has ribose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A DNA nucleotide has only 1 phosphate group but ATP has as many as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400" dirty="0" smtClean="0"/>
              <a:t>DNA is arranged as a double helix and is a very large macromolecule. ATP is small.</a:t>
            </a:r>
          </a:p>
        </p:txBody>
      </p:sp>
    </p:spTree>
    <p:extLst>
      <p:ext uri="{BB962C8B-B14F-4D97-AF65-F5344CB8AC3E}">
        <p14:creationId xmlns:p14="http://schemas.microsoft.com/office/powerpoint/2010/main" val="31056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ATP in the course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224643" y="1804307"/>
            <a:ext cx="9993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 greater understanding of the role and synthesis of ATP will be covered in more detail in year13 during the topics of</a:t>
            </a:r>
          </a:p>
          <a:p>
            <a:r>
              <a:rPr lang="en-GB" sz="2400" dirty="0" smtClean="0"/>
              <a:t>	Photosynthesis 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Respiration</a:t>
            </a:r>
          </a:p>
          <a:p>
            <a:endParaRPr lang="en-GB" sz="2400" dirty="0"/>
          </a:p>
          <a:p>
            <a:r>
              <a:rPr lang="en-GB" sz="2400" dirty="0" smtClean="0"/>
              <a:t>Questions about ATP are likely to be very synoptic.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0300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The structure of ADP and ATP as phosphorylated nucleotides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 smtClean="0"/>
              <a:t>Comprising a pentose sugar, a nitrogenous base and inorganic phosphate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76851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4" descr="http://pixdaus.com/pics/1219872028bi41Vq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929064"/>
            <a:ext cx="2228850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881189" y="285750"/>
            <a:ext cx="8472487" cy="1143000"/>
          </a:xfrm>
        </p:spPr>
        <p:txBody>
          <a:bodyPr/>
          <a:lstStyle/>
          <a:p>
            <a:pPr eaLnBrk="1" hangingPunct="1"/>
            <a:r>
              <a:rPr lang="en-GB" altLang="en-US" smtClean="0"/>
              <a:t>Why do organisms need energy?</a:t>
            </a:r>
          </a:p>
        </p:txBody>
      </p:sp>
      <p:pic>
        <p:nvPicPr>
          <p:cNvPr id="4107" name="Picture 15" descr="http://www.emc.maricopa.edu/faculty/farabee/biobk/central_dogm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9" y="1285875"/>
            <a:ext cx="19907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7" descr="http://www.nwo.nl/images.nsf/pages/NWOA_73XHM3/$file/IPY_n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5214938"/>
            <a:ext cx="237648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9" descr="http://www.phschool.com/science/biology_place/biocoach/images/meiosis/mediagr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513" y="2907508"/>
            <a:ext cx="2017712" cy="163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www.thedailygreen.com/cm/thedailygreen/images/boy-spinach-muscles-lg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738" y="2243139"/>
            <a:ext cx="19843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 descr="http://www.emc.maricopa.edu/faculty/farabee/BIOBK/endocytosis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" y="1366045"/>
            <a:ext cx="2376487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 descr="File:DNA replication split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00" y="1603689"/>
            <a:ext cx="1412875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0" descr="http://www.lifesci.ucsb.edu/~biolum/organism/pictures/phylliroe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5294314"/>
            <a:ext cx="2047875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21" descr="http://fajerpc.magnet.fsu.edu/Education/2010/Lectures/12_Membrane_Transport_files/image03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357564"/>
            <a:ext cx="2116138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http://faculty.clintoncc.suny.edu/faculty/michael.gregory/files/Bio%20101/Bio%20101%20Lectures/cells/paramecium_stained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448" y="941309"/>
            <a:ext cx="15001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25" descr="http://www.bio.miami.edu/~cmallery/150/proceuc/c27x7x3flagell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2" r="18103" b="8235"/>
          <a:stretch>
            <a:fillRect/>
          </a:stretch>
        </p:blipFill>
        <p:spPr bwMode="auto">
          <a:xfrm>
            <a:off x="9083264" y="1427163"/>
            <a:ext cx="85725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9048750" y="188913"/>
            <a:ext cx="1150938" cy="3603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C00000"/>
                </a:solidFill>
              </a:rPr>
              <a:t>Page </a:t>
            </a:r>
            <a:r>
              <a:rPr lang="en-GB" dirty="0" smtClean="0">
                <a:solidFill>
                  <a:srgbClr val="C00000"/>
                </a:solidFill>
              </a:rPr>
              <a:t>80</a:t>
            </a:r>
            <a:endParaRPr lang="en-GB" dirty="0">
              <a:solidFill>
                <a:srgbClr val="C00000"/>
              </a:solidFill>
            </a:endParaRPr>
          </a:p>
        </p:txBody>
      </p:sp>
      <p:pic>
        <p:nvPicPr>
          <p:cNvPr id="4098" name="Picture 2" descr="http://tonyrollo.com/content/wp-content/uploads/2013/05/seed_to_plant_growth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790" y="4626603"/>
            <a:ext cx="2863025" cy="2027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60606" y="1366045"/>
            <a:ext cx="4294203" cy="166199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dirty="0" smtClean="0"/>
              <a:t>Three main uses of energy</a:t>
            </a:r>
          </a:p>
          <a:p>
            <a:r>
              <a:rPr lang="en-GB" sz="2000" dirty="0" smtClean="0"/>
              <a:t>Synthesis e.g. making bigger molecules</a:t>
            </a:r>
          </a:p>
          <a:p>
            <a:r>
              <a:rPr lang="en-GB" sz="2000" dirty="0" smtClean="0"/>
              <a:t>Transport </a:t>
            </a:r>
            <a:r>
              <a:rPr lang="en-GB" sz="2000" dirty="0" err="1" smtClean="0"/>
              <a:t>eg</a:t>
            </a:r>
            <a:r>
              <a:rPr lang="en-GB" sz="2000" dirty="0" smtClean="0"/>
              <a:t> active transport</a:t>
            </a:r>
          </a:p>
          <a:p>
            <a:r>
              <a:rPr lang="en-GB" sz="2000" dirty="0" smtClean="0"/>
              <a:t>Movement </a:t>
            </a:r>
            <a:r>
              <a:rPr lang="en-GB" sz="2000" dirty="0" err="1" smtClean="0"/>
              <a:t>eg</a:t>
            </a:r>
            <a:r>
              <a:rPr lang="en-GB" sz="2000" dirty="0" smtClean="0"/>
              <a:t> muscle contraction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618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ATP- A universal currency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It is a molecule which provides energy for most cells in all kingdoms</a:t>
            </a:r>
          </a:p>
          <a:p>
            <a:r>
              <a:rPr lang="en-GB" sz="2800" dirty="0" smtClean="0"/>
              <a:t>It powers most reactions in cells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5919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00" y="2514600"/>
            <a:ext cx="4071938" cy="397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6" descr="http://upload.wikimedia.org/wikipedia/commons/thumb/2/22/ATP-3D-vdW.png/280px-ATP-3D-vdW.png">
            <a:hlinkClick r:id="rId4" tooltip="Structure of the coenzyme adenosine triphosphate, a central intermediate in energy metabolism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572001"/>
            <a:ext cx="2667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itle 3"/>
          <p:cNvSpPr>
            <a:spLocks noGrp="1"/>
          </p:cNvSpPr>
          <p:nvPr>
            <p:ph type="title"/>
          </p:nvPr>
        </p:nvSpPr>
        <p:spPr>
          <a:xfrm>
            <a:off x="1952625" y="-38637"/>
            <a:ext cx="8229600" cy="1143000"/>
          </a:xfrm>
        </p:spPr>
        <p:txBody>
          <a:bodyPr/>
          <a:lstStyle/>
          <a:p>
            <a:r>
              <a:rPr lang="en-GB" altLang="en-US" dirty="0" smtClean="0"/>
              <a:t>What is ATP?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226968" y="344488"/>
            <a:ext cx="448945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Adenosine triphosphate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937300" y="1240775"/>
            <a:ext cx="3919538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/>
              <a:t>A phosphorylated nucleotide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343400" y="1155701"/>
            <a:ext cx="5419725" cy="1416050"/>
            <a:chOff x="2714612" y="1571612"/>
            <a:chExt cx="5419764" cy="1415772"/>
          </a:xfrm>
        </p:grpSpPr>
        <p:sp>
          <p:nvSpPr>
            <p:cNvPr id="9231" name="TextBox 7"/>
            <p:cNvSpPr txBox="1">
              <a:spLocks noChangeArrowheads="1"/>
            </p:cNvSpPr>
            <p:nvPr/>
          </p:nvSpPr>
          <p:spPr bwMode="auto">
            <a:xfrm>
              <a:off x="4214810" y="1571612"/>
              <a:ext cx="3919566" cy="14157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7030A0"/>
                  </a:solidFill>
                </a:rPr>
                <a:t>phosphate group(s) added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1400" dirty="0">
                <a:solidFill>
                  <a:srgbClr val="7030A0"/>
                </a:solidFill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rgbClr val="00B050"/>
                  </a:solidFill>
                </a:rPr>
                <a:t>sugar, base and phosphate group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rot="10800000" flipV="1">
              <a:off x="3786183" y="1857306"/>
              <a:ext cx="428628" cy="71424"/>
            </a:xfrm>
            <a:prstGeom prst="straightConnector1">
              <a:avLst/>
            </a:prstGeom>
            <a:ln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rot="10800000">
              <a:off x="2714612" y="2428694"/>
              <a:ext cx="1500199" cy="1588"/>
            </a:xfrm>
            <a:prstGeom prst="straightConnector1">
              <a:avLst/>
            </a:prstGeom>
            <a:ln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6244342" y="350838"/>
            <a:ext cx="357188" cy="571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8265320" y="404500"/>
            <a:ext cx="214312" cy="571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8653060" y="390917"/>
            <a:ext cx="285750" cy="5715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gular Pentagon 17"/>
          <p:cNvSpPr/>
          <p:nvPr/>
        </p:nvSpPr>
        <p:spPr>
          <a:xfrm>
            <a:off x="2999338" y="3105150"/>
            <a:ext cx="714375" cy="714375"/>
          </a:xfrm>
          <a:prstGeom prst="pentagon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S</a:t>
            </a:r>
          </a:p>
        </p:txBody>
      </p:sp>
      <p:sp>
        <p:nvSpPr>
          <p:cNvPr id="20" name="Oval 19"/>
          <p:cNvSpPr/>
          <p:nvPr/>
        </p:nvSpPr>
        <p:spPr>
          <a:xfrm>
            <a:off x="4356650" y="3212305"/>
            <a:ext cx="500062" cy="500063"/>
          </a:xfrm>
          <a:prstGeom prst="ellipse">
            <a:avLst/>
          </a:prstGeom>
          <a:noFill/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84900" y="2500314"/>
            <a:ext cx="1357312" cy="8572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0000"/>
                </a:solidFill>
              </a:rPr>
              <a:t>Base</a:t>
            </a:r>
          </a:p>
        </p:txBody>
      </p:sp>
      <p:pic>
        <p:nvPicPr>
          <p:cNvPr id="7186" name="Picture 18" descr="Nucleotid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4" y="2571751"/>
            <a:ext cx="29813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28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20" grpId="0" animBg="1" autoUpdateAnimBg="0"/>
      <p:bldP spid="2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57189"/>
            <a:ext cx="607853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7972426" y="214313"/>
            <a:ext cx="26955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Base = adenine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Sugar = Ribose</a:t>
            </a:r>
          </a:p>
        </p:txBody>
      </p:sp>
      <p:pic>
        <p:nvPicPr>
          <p:cNvPr id="10244" name="Picture 15" descr="http://www.chm.bris.ac.uk/motm/atp/at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6" y="1857375"/>
            <a:ext cx="2708275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9" descr="http://upload.wikimedia.org/wikipedia/commons/thumb/7/78/ATP_structure_revised.png/200px-ATP_structure_revised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13" y="4500563"/>
            <a:ext cx="2506662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8953501" y="4786313"/>
            <a:ext cx="1571625" cy="946150"/>
            <a:chOff x="7572396" y="4786322"/>
            <a:chExt cx="1571604" cy="945540"/>
          </a:xfrm>
        </p:grpSpPr>
        <p:sp>
          <p:nvSpPr>
            <p:cNvPr id="7" name="Oval 6"/>
            <p:cNvSpPr/>
            <p:nvPr/>
          </p:nvSpPr>
          <p:spPr>
            <a:xfrm>
              <a:off x="7572396" y="5071888"/>
              <a:ext cx="428619" cy="428349"/>
            </a:xfrm>
            <a:prstGeom prst="ellipse">
              <a:avLst/>
            </a:prstGeom>
            <a:solidFill>
              <a:schemeClr val="accent1">
                <a:alpha val="46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" name="Regular Pentagon 7"/>
            <p:cNvSpPr/>
            <p:nvPr/>
          </p:nvSpPr>
          <p:spPr>
            <a:xfrm>
              <a:off x="8116902" y="5303513"/>
              <a:ext cx="500055" cy="428349"/>
            </a:xfrm>
            <a:prstGeom prst="pentagon">
              <a:avLst/>
            </a:prstGeom>
            <a:solidFill>
              <a:schemeClr val="accent1">
                <a:alpha val="61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15325" y="4786322"/>
              <a:ext cx="928675" cy="428349"/>
            </a:xfrm>
            <a:prstGeom prst="rect">
              <a:avLst/>
            </a:prstGeom>
            <a:solidFill>
              <a:schemeClr val="accent1">
                <a:alpha val="51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cxnSp>
          <p:nvCxnSpPr>
            <p:cNvPr id="10" name="Straight Connector 9"/>
            <p:cNvCxnSpPr>
              <a:stCxn id="7" idx="5"/>
              <a:endCxn id="8" idx="1"/>
            </p:cNvCxnSpPr>
            <p:nvPr/>
          </p:nvCxnSpPr>
          <p:spPr>
            <a:xfrm rot="16200000" flipH="1">
              <a:off x="8012930" y="5362949"/>
              <a:ext cx="28557" cy="179386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8" idx="5"/>
              <a:endCxn id="9" idx="2"/>
            </p:cNvCxnSpPr>
            <p:nvPr/>
          </p:nvCxnSpPr>
          <p:spPr>
            <a:xfrm flipV="1">
              <a:off x="8616957" y="5214671"/>
              <a:ext cx="63499" cy="252249"/>
            </a:xfrm>
            <a:prstGeom prst="line">
              <a:avLst/>
            </a:prstGeom>
            <a:ln w="254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19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8" y="1500189"/>
            <a:ext cx="4629150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3381375" y="571501"/>
            <a:ext cx="5156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000"/>
              <a:t>ADP + P</a:t>
            </a:r>
            <a:r>
              <a:rPr lang="en-GB" altLang="en-US" sz="4000" baseline="-25000"/>
              <a:t>i </a:t>
            </a:r>
            <a:r>
              <a:rPr lang="en-GB" altLang="en-US" sz="4000"/>
              <a:t>             ATP</a:t>
            </a:r>
          </a:p>
        </p:txBody>
      </p:sp>
      <p:grpSp>
        <p:nvGrpSpPr>
          <p:cNvPr id="11268" name="Group 18"/>
          <p:cNvGrpSpPr>
            <a:grpSpLocks/>
          </p:cNvGrpSpPr>
          <p:nvPr/>
        </p:nvGrpSpPr>
        <p:grpSpPr bwMode="auto">
          <a:xfrm rot="5400000">
            <a:off x="6203157" y="464344"/>
            <a:ext cx="500062" cy="857250"/>
            <a:chOff x="714348" y="1785926"/>
            <a:chExt cx="1428760" cy="2512734"/>
          </a:xfrm>
        </p:grpSpPr>
        <p:cxnSp>
          <p:nvCxnSpPr>
            <p:cNvPr id="8" name="Straight Connector 7"/>
            <p:cNvCxnSpPr/>
            <p:nvPr/>
          </p:nvCxnSpPr>
          <p:spPr>
            <a:xfrm rot="5400000" flipH="1" flipV="1">
              <a:off x="572005" y="1928269"/>
              <a:ext cx="856191" cy="571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36465" y="3072540"/>
              <a:ext cx="24987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5400000">
              <a:off x="322216" y="3072540"/>
              <a:ext cx="2498776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1422281" y="3615059"/>
              <a:ext cx="870149" cy="571505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ounded Rectangular Callout 8"/>
          <p:cNvSpPr/>
          <p:nvPr/>
        </p:nvSpPr>
        <p:spPr>
          <a:xfrm>
            <a:off x="7593773" y="1500189"/>
            <a:ext cx="3713877" cy="1643061"/>
          </a:xfrm>
          <a:prstGeom prst="wedgeRoundRectCallout">
            <a:avLst>
              <a:gd name="adj1" fmla="val -71483"/>
              <a:gd name="adj2" fmla="val 362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2060"/>
                </a:solidFill>
              </a:rPr>
              <a:t>The energy released from the hydrolysis of ATP is an immediate source of energy for biological processes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45515" y="4391696"/>
            <a:ext cx="3758349" cy="1347856"/>
          </a:xfrm>
          <a:prstGeom prst="wedgeRoundRectCallout">
            <a:avLst>
              <a:gd name="adj1" fmla="val -82651"/>
              <a:gd name="adj2" fmla="val -14727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000" dirty="0">
                <a:solidFill>
                  <a:srgbClr val="002060"/>
                </a:solidFill>
              </a:rPr>
              <a:t>The hydrolysis of ATP releases 30.6 kJ mol</a:t>
            </a:r>
            <a:r>
              <a:rPr lang="en-GB" sz="2000" baseline="30000" dirty="0">
                <a:solidFill>
                  <a:srgbClr val="002060"/>
                </a:solidFill>
              </a:rPr>
              <a:t>-1</a:t>
            </a:r>
          </a:p>
          <a:p>
            <a:pPr algn="ctr">
              <a:defRPr/>
            </a:pPr>
            <a:r>
              <a:rPr lang="en-GB" sz="2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3030" y="1500189"/>
            <a:ext cx="36447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energy release is ‘coupled’ to an energy using process.</a:t>
            </a:r>
          </a:p>
          <a:p>
            <a:r>
              <a:rPr lang="en-GB" sz="2400" dirty="0" smtClean="0"/>
              <a:t>As the energy is released it is immediately used.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675032" y="3517385"/>
            <a:ext cx="59242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/>
              <a:t>H₂O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13541" y="4142635"/>
            <a:ext cx="29932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ATP is constantly used and reformed</a:t>
            </a:r>
          </a:p>
        </p:txBody>
      </p:sp>
    </p:spTree>
    <p:extLst>
      <p:ext uri="{BB962C8B-B14F-4D97-AF65-F5344CB8AC3E}">
        <p14:creationId xmlns:p14="http://schemas.microsoft.com/office/powerpoint/2010/main" val="42076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-292946"/>
            <a:ext cx="10058400" cy="1450757"/>
          </a:xfrm>
        </p:spPr>
        <p:txBody>
          <a:bodyPr/>
          <a:lstStyle/>
          <a:p>
            <a:r>
              <a:rPr lang="en-GB" dirty="0" smtClean="0"/>
              <a:t>Energy stores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11070"/>
            <a:ext cx="10058400" cy="4023360"/>
          </a:xfrm>
          <a:solidFill>
            <a:schemeClr val="bg1"/>
          </a:solidFill>
        </p:spPr>
        <p:txBody>
          <a:bodyPr>
            <a:normAutofit fontScale="85000" lnSpcReduction="10000"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1. Where does the energy come from to make ATP?</a:t>
            </a:r>
          </a:p>
          <a:p>
            <a:r>
              <a:rPr lang="en-GB" sz="2800" dirty="0" smtClean="0"/>
              <a:t>Other energy reserves such as carbohydrates and fats are used to keep the ATP levels up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2. Why do cells have relatively small quantities of ATP available?</a:t>
            </a:r>
          </a:p>
          <a:p>
            <a:r>
              <a:rPr lang="en-GB" sz="2800" dirty="0" smtClean="0"/>
              <a:t>The phosphate bonds are not very stable so only a little energy is stored here</a:t>
            </a:r>
          </a:p>
          <a:p>
            <a:r>
              <a:rPr lang="en-GB" sz="2800" b="1" dirty="0" smtClean="0">
                <a:solidFill>
                  <a:srgbClr val="FF0000"/>
                </a:solidFill>
              </a:rPr>
              <a:t>3. Why is it less efficient to couple reactions to the oxidation of glucose or fats?</a:t>
            </a:r>
          </a:p>
          <a:p>
            <a:r>
              <a:rPr lang="en-GB" sz="2800" dirty="0" smtClean="0"/>
              <a:t>ATP hydrolysis is a very immediate source of energy compared to oxidation of glucose or fats which involves many steps catalyses by a different enzyme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401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86" y="492758"/>
            <a:ext cx="4100513" cy="355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4179" y="685800"/>
            <a:ext cx="554355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</a:t>
            </a:r>
            <a:r>
              <a:rPr lang="en-GB" dirty="0" smtClean="0"/>
              <a:t>. Name the parts of the ATP molecule labelled X,Y, Z</a:t>
            </a:r>
          </a:p>
          <a:p>
            <a:endParaRPr lang="en-GB" dirty="0"/>
          </a:p>
          <a:p>
            <a:r>
              <a:rPr lang="en-GB" dirty="0" smtClean="0"/>
              <a:t>X………………………………………………..</a:t>
            </a:r>
          </a:p>
          <a:p>
            <a:endParaRPr lang="en-GB" dirty="0"/>
          </a:p>
          <a:p>
            <a:r>
              <a:rPr lang="en-GB" dirty="0" smtClean="0"/>
              <a:t>Y…………………………………………………</a:t>
            </a:r>
          </a:p>
          <a:p>
            <a:endParaRPr lang="en-GB" dirty="0"/>
          </a:p>
          <a:p>
            <a:r>
              <a:rPr lang="en-GB" dirty="0"/>
              <a:t>Z</a:t>
            </a:r>
            <a:r>
              <a:rPr lang="en-GB" dirty="0" smtClean="0"/>
              <a:t>………………………………………………...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ii. With reference to the diagram, describe and explain the role of ATP in the cell 			        (3)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020786" y="1289958"/>
            <a:ext cx="11593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GB" dirty="0"/>
              <a:t>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09950" y="3244334"/>
            <a:ext cx="1159328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657350" y="2094279"/>
            <a:ext cx="1470592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Z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8833757" y="3467100"/>
            <a:ext cx="8654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0129157" y="3464378"/>
            <a:ext cx="7130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096000" y="3731079"/>
            <a:ext cx="43270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152</TotalTime>
  <Words>477</Words>
  <Application>Microsoft Office PowerPoint</Application>
  <PresentationFormat>Custom</PresentationFormat>
  <Paragraphs>81</Paragraphs>
  <Slides>13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Retrospect</vt:lpstr>
      <vt:lpstr>ATP</vt:lpstr>
      <vt:lpstr>Learning Objective</vt:lpstr>
      <vt:lpstr>Why do organisms need energy?</vt:lpstr>
      <vt:lpstr>ATP- A universal currency</vt:lpstr>
      <vt:lpstr>What is ATP?</vt:lpstr>
      <vt:lpstr>PowerPoint Presentation</vt:lpstr>
      <vt:lpstr>PowerPoint Presentation</vt:lpstr>
      <vt:lpstr>Energy stores</vt:lpstr>
      <vt:lpstr>PowerPoint Presentation</vt:lpstr>
      <vt:lpstr>PowerPoint Presentation</vt:lpstr>
      <vt:lpstr>Advantages of ATP as an energy source</vt:lpstr>
      <vt:lpstr>Suggest 2 similarities and 2 differences between the structures of DNA and ATP</vt:lpstr>
      <vt:lpstr>ATP in the course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</dc:title>
  <dc:creator>Shirley Madzarevic</dc:creator>
  <cp:lastModifiedBy>User</cp:lastModifiedBy>
  <cp:revision>21</cp:revision>
  <dcterms:created xsi:type="dcterms:W3CDTF">2016-01-31T12:34:00Z</dcterms:created>
  <dcterms:modified xsi:type="dcterms:W3CDTF">2016-02-07T21:31:13Z</dcterms:modified>
</cp:coreProperties>
</file>