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6" r:id="rId5"/>
    <p:sldId id="267" r:id="rId6"/>
    <p:sldId id="259" r:id="rId7"/>
    <p:sldId id="265" r:id="rId8"/>
    <p:sldId id="261" r:id="rId9"/>
    <p:sldId id="260" r:id="rId10"/>
    <p:sldId id="262" r:id="rId11"/>
    <p:sldId id="268" r:id="rId12"/>
    <p:sldId id="270" r:id="rId13"/>
    <p:sldId id="269" r:id="rId14"/>
    <p:sldId id="271" r:id="rId15"/>
    <p:sldId id="272" r:id="rId16"/>
    <p:sldId id="273" r:id="rId17"/>
    <p:sldId id="274" r:id="rId18"/>
    <p:sldId id="275" r:id="rId19"/>
    <p:sldId id="276" r:id="rId20"/>
    <p:sldId id="263"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0" d="100"/>
          <a:sy n="70" d="100"/>
        </p:scale>
        <p:origin x="-936"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74DE-C9FC-4548-A158-11FFAB5B433F}" type="datetimeFigureOut">
              <a:rPr lang="en-GB" smtClean="0"/>
              <a:t>25/01/2017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13B4B-7FF5-45EC-8795-07E476E0EE0E}" type="slidenum">
              <a:rPr lang="en-GB" smtClean="0"/>
              <a:t>‹#›</a:t>
            </a:fld>
            <a:endParaRPr lang="en-GB"/>
          </a:p>
        </p:txBody>
      </p:sp>
    </p:spTree>
    <p:extLst>
      <p:ext uri="{BB962C8B-B14F-4D97-AF65-F5344CB8AC3E}">
        <p14:creationId xmlns:p14="http://schemas.microsoft.com/office/powerpoint/2010/main" val="33931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all photos and diagrams in this presentation are sourced</a:t>
            </a:r>
            <a:r>
              <a:rPr lang="en-GB" baseline="0" dirty="0" smtClean="0"/>
              <a:t> from websites that come under the creative commons attribution or references have been acknowledged. </a:t>
            </a:r>
            <a:endParaRPr lang="en-GB" dirty="0"/>
          </a:p>
        </p:txBody>
      </p:sp>
      <p:sp>
        <p:nvSpPr>
          <p:cNvPr id="4" name="Slide Number Placeholder 3"/>
          <p:cNvSpPr>
            <a:spLocks noGrp="1"/>
          </p:cNvSpPr>
          <p:nvPr>
            <p:ph type="sldNum" sz="quarter" idx="10"/>
          </p:nvPr>
        </p:nvSpPr>
        <p:spPr/>
        <p:txBody>
          <a:bodyPr/>
          <a:lstStyle/>
          <a:p>
            <a:fld id="{51A13B4B-7FF5-45EC-8795-07E476E0EE0E}" type="slidenum">
              <a:rPr lang="en-GB" smtClean="0"/>
              <a:t>1</a:t>
            </a:fld>
            <a:endParaRPr lang="en-GB"/>
          </a:p>
        </p:txBody>
      </p:sp>
    </p:spTree>
    <p:extLst>
      <p:ext uri="{BB962C8B-B14F-4D97-AF65-F5344CB8AC3E}">
        <p14:creationId xmlns:p14="http://schemas.microsoft.com/office/powerpoint/2010/main" val="85345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Fungal</a:t>
            </a:r>
            <a:r>
              <a:rPr lang="en-GB" baseline="0" dirty="0" smtClean="0"/>
              <a:t> infection 2) Spikey stem 3) plant virus 4) aphids 5) plant bacterial infection</a:t>
            </a:r>
            <a:endParaRPr lang="en-GB" dirty="0"/>
          </a:p>
        </p:txBody>
      </p:sp>
      <p:sp>
        <p:nvSpPr>
          <p:cNvPr id="4" name="Slide Number Placeholder 3"/>
          <p:cNvSpPr>
            <a:spLocks noGrp="1"/>
          </p:cNvSpPr>
          <p:nvPr>
            <p:ph type="sldNum" sz="quarter" idx="10"/>
          </p:nvPr>
        </p:nvSpPr>
        <p:spPr/>
        <p:txBody>
          <a:bodyPr/>
          <a:lstStyle/>
          <a:p>
            <a:fld id="{51A13B4B-7FF5-45EC-8795-07E476E0EE0E}" type="slidenum">
              <a:rPr lang="en-GB" smtClean="0"/>
              <a:t>2</a:t>
            </a:fld>
            <a:endParaRPr lang="en-GB"/>
          </a:p>
        </p:txBody>
      </p:sp>
    </p:spTree>
    <p:extLst>
      <p:ext uri="{BB962C8B-B14F-4D97-AF65-F5344CB8AC3E}">
        <p14:creationId xmlns:p14="http://schemas.microsoft.com/office/powerpoint/2010/main" val="194619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A7162B-3448-437B-A77D-A5FDD0BF46C1}"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411973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A7162B-3448-437B-A77D-A5FDD0BF46C1}"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423214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A7162B-3448-437B-A77D-A5FDD0BF46C1}"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40703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A7162B-3448-437B-A77D-A5FDD0BF46C1}"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348479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162B-3448-437B-A77D-A5FDD0BF46C1}" type="datetimeFigureOut">
              <a:rPr lang="en-GB" smtClean="0"/>
              <a:t>25/01/2017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100584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A7162B-3448-437B-A77D-A5FDD0BF46C1}" type="datetimeFigureOut">
              <a:rPr lang="en-GB" smtClean="0"/>
              <a:t>25/01/2017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251564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A7162B-3448-437B-A77D-A5FDD0BF46C1}" type="datetimeFigureOut">
              <a:rPr lang="en-GB" smtClean="0"/>
              <a:t>25/01/2017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280628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A7162B-3448-437B-A77D-A5FDD0BF46C1}" type="datetimeFigureOut">
              <a:rPr lang="en-GB" smtClean="0"/>
              <a:t>25/01/2017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97015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7162B-3448-437B-A77D-A5FDD0BF46C1}" type="datetimeFigureOut">
              <a:rPr lang="en-GB" smtClean="0"/>
              <a:t>25/01/2017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236814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162B-3448-437B-A77D-A5FDD0BF46C1}" type="datetimeFigureOut">
              <a:rPr lang="en-GB" smtClean="0"/>
              <a:t>25/01/2017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107371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162B-3448-437B-A77D-A5FDD0BF46C1}" type="datetimeFigureOut">
              <a:rPr lang="en-GB" smtClean="0"/>
              <a:t>25/01/2017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7889F-76F0-42B8-90F0-F8E0D3AA609C}" type="slidenum">
              <a:rPr lang="en-GB" smtClean="0"/>
              <a:t>‹#›</a:t>
            </a:fld>
            <a:endParaRPr lang="en-GB"/>
          </a:p>
        </p:txBody>
      </p:sp>
    </p:spTree>
    <p:extLst>
      <p:ext uri="{BB962C8B-B14F-4D97-AF65-F5344CB8AC3E}">
        <p14:creationId xmlns:p14="http://schemas.microsoft.com/office/powerpoint/2010/main" val="61062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7162B-3448-437B-A77D-A5FDD0BF46C1}" type="datetimeFigureOut">
              <a:rPr lang="en-GB" smtClean="0"/>
              <a:t>25/01/2017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7889F-76F0-42B8-90F0-F8E0D3AA609C}" type="slidenum">
              <a:rPr lang="en-GB" smtClean="0"/>
              <a:t>‹#›</a:t>
            </a:fld>
            <a:endParaRPr lang="en-GB"/>
          </a:p>
        </p:txBody>
      </p:sp>
    </p:spTree>
    <p:extLst>
      <p:ext uri="{BB962C8B-B14F-4D97-AF65-F5344CB8AC3E}">
        <p14:creationId xmlns:p14="http://schemas.microsoft.com/office/powerpoint/2010/main" val="28923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34"/>
            <a:ext cx="12192000" cy="7138994"/>
          </a:xfrm>
          <a:prstGeom prst="rect">
            <a:avLst/>
          </a:prstGeom>
          <a:ln>
            <a:noFill/>
          </a:ln>
          <a:effectLst>
            <a:softEdge rad="112500"/>
          </a:effectLst>
        </p:spPr>
      </p:pic>
      <p:sp>
        <p:nvSpPr>
          <p:cNvPr id="2" name="Title 1"/>
          <p:cNvSpPr>
            <a:spLocks noGrp="1"/>
          </p:cNvSpPr>
          <p:nvPr>
            <p:ph type="ctrTitle"/>
          </p:nvPr>
        </p:nvSpPr>
        <p:spPr>
          <a:xfrm>
            <a:off x="1524000" y="2316163"/>
            <a:ext cx="9144000" cy="2387600"/>
          </a:xfrm>
        </p:spPr>
        <p:txBody>
          <a:bodyPr/>
          <a:lstStyle/>
          <a:p>
            <a:r>
              <a:rPr lang="en-GB" b="1" u="sng" dirty="0" smtClean="0">
                <a:solidFill>
                  <a:schemeClr val="bg1"/>
                </a:solidFill>
              </a:rPr>
              <a:t>Plant Defences Against Pathogens</a:t>
            </a:r>
            <a:endParaRPr lang="en-GB" b="1" u="sng" dirty="0">
              <a:solidFill>
                <a:schemeClr val="bg1"/>
              </a:solidFill>
            </a:endParaRPr>
          </a:p>
        </p:txBody>
      </p:sp>
    </p:spTree>
    <p:extLst>
      <p:ext uri="{BB962C8B-B14F-4D97-AF65-F5344CB8AC3E}">
        <p14:creationId xmlns:p14="http://schemas.microsoft.com/office/powerpoint/2010/main" val="158948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10260012" cy="1600200"/>
          </a:xfrm>
        </p:spPr>
        <p:txBody>
          <a:bodyPr>
            <a:normAutofit/>
          </a:bodyPr>
          <a:lstStyle/>
          <a:p>
            <a:r>
              <a:rPr lang="en-GB" dirty="0" smtClean="0"/>
              <a:t>Diversity of plant cell wall structure. (A) primary, and (B)-(C) secondary cell walls (</a:t>
            </a:r>
            <a:r>
              <a:rPr lang="en-GB" i="1" dirty="0" smtClean="0"/>
              <a:t>source: </a:t>
            </a:r>
            <a:r>
              <a:rPr lang="en-GB" i="1" dirty="0" err="1" smtClean="0"/>
              <a:t>Taiz</a:t>
            </a:r>
            <a:r>
              <a:rPr lang="en-GB" i="1" dirty="0" smtClean="0"/>
              <a:t> L., </a:t>
            </a:r>
            <a:r>
              <a:rPr lang="en-GB" i="1" dirty="0" err="1" smtClean="0"/>
              <a:t>Zeiger</a:t>
            </a:r>
            <a:r>
              <a:rPr lang="en-GB" i="1" dirty="0" smtClean="0"/>
              <a:t> E., 2010</a:t>
            </a:r>
            <a:r>
              <a:rPr lang="en-GB" dirty="0" smtClean="0"/>
              <a:t>)</a:t>
            </a:r>
            <a:endParaRPr lang="en-GB" dirty="0"/>
          </a:p>
        </p:txBody>
      </p:sp>
      <p:sp>
        <p:nvSpPr>
          <p:cNvPr id="6" name="Text Placeholder 5"/>
          <p:cNvSpPr>
            <a:spLocks noGrp="1"/>
          </p:cNvSpPr>
          <p:nvPr>
            <p:ph type="body" sz="half" idx="2"/>
          </p:nvPr>
        </p:nvSpPr>
        <p:spPr/>
        <p:txBody>
          <a:bodyPr/>
          <a:lstStyle/>
          <a:p>
            <a:endParaRPr lang="en-GB"/>
          </a:p>
        </p:txBody>
      </p:sp>
      <p:pic>
        <p:nvPicPr>
          <p:cNvPr id="8" name="Picture 7"/>
          <p:cNvPicPr>
            <a:picLocks noChangeAspect="1"/>
          </p:cNvPicPr>
          <p:nvPr/>
        </p:nvPicPr>
        <p:blipFill>
          <a:blip r:embed="rId2"/>
          <a:stretch>
            <a:fillRect/>
          </a:stretch>
        </p:blipFill>
        <p:spPr>
          <a:xfrm>
            <a:off x="277686" y="2057400"/>
            <a:ext cx="11492503" cy="4124326"/>
          </a:xfrm>
          <a:prstGeom prst="rect">
            <a:avLst/>
          </a:prstGeom>
        </p:spPr>
      </p:pic>
    </p:spTree>
    <p:extLst>
      <p:ext uri="{BB962C8B-B14F-4D97-AF65-F5344CB8AC3E}">
        <p14:creationId xmlns:p14="http://schemas.microsoft.com/office/powerpoint/2010/main" val="28278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730"/>
            <a:ext cx="10515600" cy="1325563"/>
          </a:xfrm>
        </p:spPr>
        <p:txBody>
          <a:bodyPr/>
          <a:lstStyle/>
          <a:p>
            <a:r>
              <a:rPr lang="en-GB" u="sng" dirty="0" smtClean="0"/>
              <a:t>Callose</a:t>
            </a:r>
            <a:endParaRPr lang="en-GB" u="sng" dirty="0"/>
          </a:p>
        </p:txBody>
      </p:sp>
      <p:sp>
        <p:nvSpPr>
          <p:cNvPr id="6" name="Content Placeholder 5"/>
          <p:cNvSpPr>
            <a:spLocks noGrp="1"/>
          </p:cNvSpPr>
          <p:nvPr>
            <p:ph idx="1"/>
          </p:nvPr>
        </p:nvSpPr>
        <p:spPr>
          <a:xfrm>
            <a:off x="838200" y="1009934"/>
            <a:ext cx="10515600" cy="5622878"/>
          </a:xfrm>
        </p:spPr>
        <p:txBody>
          <a:bodyPr>
            <a:normAutofit fontScale="92500" lnSpcReduction="10000"/>
          </a:bodyPr>
          <a:lstStyle/>
          <a:p>
            <a:pPr marL="0" indent="0">
              <a:buNone/>
            </a:pPr>
            <a:r>
              <a:rPr lang="en-GB" dirty="0" smtClean="0"/>
              <a:t>When plants are attacked by pathogens, they produce high levels of a polysaccharide called Callose, which contain </a:t>
            </a:r>
            <a:r>
              <a:rPr lang="el-GR" dirty="0" smtClean="0">
                <a:latin typeface="Times New Roman" panose="02020603050405020304" pitchFamily="18" charset="0"/>
                <a:cs typeface="Times New Roman" panose="02020603050405020304" pitchFamily="18" charset="0"/>
              </a:rPr>
              <a:t>β</a:t>
            </a:r>
            <a:r>
              <a:rPr lang="en-GB" dirty="0" smtClean="0">
                <a:latin typeface="Times New Roman" panose="02020603050405020304" pitchFamily="18" charset="0"/>
                <a:cs typeface="Times New Roman" panose="02020603050405020304" pitchFamily="18" charset="0"/>
              </a:rPr>
              <a:t>-1,3 linkages and </a:t>
            </a:r>
            <a:r>
              <a:rPr lang="el-GR" dirty="0" smtClean="0">
                <a:latin typeface="Times New Roman" panose="02020603050405020304" pitchFamily="18" charset="0"/>
                <a:cs typeface="Times New Roman" panose="02020603050405020304" pitchFamily="18" charset="0"/>
              </a:rPr>
              <a:t>β</a:t>
            </a:r>
            <a:r>
              <a:rPr lang="en-GB" dirty="0" smtClean="0">
                <a:latin typeface="Times New Roman" panose="02020603050405020304" pitchFamily="18" charset="0"/>
                <a:cs typeface="Times New Roman" panose="02020603050405020304" pitchFamily="18" charset="0"/>
              </a:rPr>
              <a:t>-1,6 linkages between glucose monomers. Scientists still do not fully understand the role played by Callose but current research suggests:</a:t>
            </a:r>
          </a:p>
          <a:p>
            <a:r>
              <a:rPr lang="en-GB" dirty="0" smtClean="0"/>
              <a:t>Callose is synthesised and deposited between cell walls and cell membranes in the cells next to the infected cells - acting as barriers, preventing the pathogens entering the plant cells around the site of infection.</a:t>
            </a:r>
          </a:p>
          <a:p>
            <a:r>
              <a:rPr lang="en-GB" dirty="0" smtClean="0"/>
              <a:t>Large amounts of Callose continue to be deposited in cell walls after initial infection. Lignin is added, making the mechanical barrier even thicker and stronger.</a:t>
            </a:r>
          </a:p>
          <a:p>
            <a:r>
              <a:rPr lang="en-GB" dirty="0" smtClean="0"/>
              <a:t>Callose blocks sieve plates in the phloem, sealing off the infected part and preventing the infection from spreading.</a:t>
            </a:r>
          </a:p>
          <a:p>
            <a:r>
              <a:rPr lang="en-GB" dirty="0" smtClean="0"/>
              <a:t>Callose is deposited in the plasmodesmata between infected cells and the neighbouring cells, sealing them off from healthy cells.</a:t>
            </a:r>
            <a:endParaRPr lang="en-GB" dirty="0"/>
          </a:p>
        </p:txBody>
      </p:sp>
    </p:spTree>
    <p:extLst>
      <p:ext uri="{BB962C8B-B14F-4D97-AF65-F5344CB8AC3E}">
        <p14:creationId xmlns:p14="http://schemas.microsoft.com/office/powerpoint/2010/main" val="33036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This image shows callose being deposited as part of a response to being punctured with a needle at the plant cell wall. (Lang </a:t>
            </a:r>
            <a:r>
              <a:rPr lang="en-GB" sz="2400" i="1" dirty="0"/>
              <a:t>et al., </a:t>
            </a:r>
            <a:r>
              <a:rPr lang="en-GB" sz="2400" dirty="0"/>
              <a:t>2003). *Image permission pending*</a:t>
            </a:r>
          </a:p>
        </p:txBody>
      </p:sp>
      <p:pic>
        <p:nvPicPr>
          <p:cNvPr id="4" name="Content Placeholder 3"/>
          <p:cNvPicPr>
            <a:picLocks noGrp="1" noChangeAspect="1"/>
          </p:cNvPicPr>
          <p:nvPr>
            <p:ph idx="1"/>
          </p:nvPr>
        </p:nvPicPr>
        <p:blipFill>
          <a:blip r:embed="rId2"/>
          <a:stretch>
            <a:fillRect/>
          </a:stretch>
        </p:blipFill>
        <p:spPr>
          <a:xfrm>
            <a:off x="838200" y="1905123"/>
            <a:ext cx="10797193" cy="4304608"/>
          </a:xfrm>
          <a:prstGeom prst="rect">
            <a:avLst/>
          </a:prstGeom>
        </p:spPr>
      </p:pic>
    </p:spTree>
    <p:extLst>
      <p:ext uri="{BB962C8B-B14F-4D97-AF65-F5344CB8AC3E}">
        <p14:creationId xmlns:p14="http://schemas.microsoft.com/office/powerpoint/2010/main" val="161391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Chemical defences</a:t>
            </a:r>
            <a:endParaRPr lang="en-GB" b="1" u="sng" dirty="0"/>
          </a:p>
        </p:txBody>
      </p:sp>
      <p:sp>
        <p:nvSpPr>
          <p:cNvPr id="3" name="Content Placeholder 2"/>
          <p:cNvSpPr>
            <a:spLocks noGrp="1"/>
          </p:cNvSpPr>
          <p:nvPr>
            <p:ph idx="1"/>
          </p:nvPr>
        </p:nvSpPr>
        <p:spPr>
          <a:xfrm>
            <a:off x="838200" y="1825625"/>
            <a:ext cx="10515600" cy="944871"/>
          </a:xfrm>
        </p:spPr>
        <p:txBody>
          <a:bodyPr>
            <a:normAutofit/>
          </a:bodyPr>
          <a:lstStyle/>
          <a:p>
            <a:pPr marL="0" indent="0">
              <a:buNone/>
            </a:pPr>
            <a:r>
              <a:rPr lang="en-GB" dirty="0" smtClean="0"/>
              <a:t>Many plants are able to produce powerful chemicals that can either repel the insect vectors of disease or kill invading pathogens.</a:t>
            </a:r>
          </a:p>
          <a:p>
            <a:pPr marL="0" indent="0">
              <a:buNone/>
            </a:pPr>
            <a:endParaRPr lang="en-GB" dirty="0"/>
          </a:p>
        </p:txBody>
      </p:sp>
      <p:sp>
        <p:nvSpPr>
          <p:cNvPr id="4" name="TextBox 3"/>
          <p:cNvSpPr txBox="1"/>
          <p:nvPr/>
        </p:nvSpPr>
        <p:spPr>
          <a:xfrm>
            <a:off x="838199" y="3521122"/>
            <a:ext cx="4498075" cy="923330"/>
          </a:xfrm>
          <a:prstGeom prst="rect">
            <a:avLst/>
          </a:prstGeom>
          <a:noFill/>
        </p:spPr>
        <p:txBody>
          <a:bodyPr wrap="square" rtlCol="0">
            <a:spAutoFit/>
          </a:bodyPr>
          <a:lstStyle/>
          <a:p>
            <a:r>
              <a:rPr lang="en-GB" dirty="0" smtClean="0"/>
              <a:t>Some chemicals are so  powerful we extract them and use them to control insects, fungi and bacteria…</a:t>
            </a:r>
            <a:endParaRPr lang="en-GB" dirty="0"/>
          </a:p>
        </p:txBody>
      </p:sp>
      <p:sp>
        <p:nvSpPr>
          <p:cNvPr id="5" name="TextBox 4"/>
          <p:cNvSpPr txBox="1"/>
          <p:nvPr/>
        </p:nvSpPr>
        <p:spPr>
          <a:xfrm>
            <a:off x="838199" y="5290614"/>
            <a:ext cx="4498075" cy="646331"/>
          </a:xfrm>
          <a:prstGeom prst="rect">
            <a:avLst/>
          </a:prstGeom>
          <a:noFill/>
        </p:spPr>
        <p:txBody>
          <a:bodyPr wrap="square" rtlCol="0">
            <a:spAutoFit/>
          </a:bodyPr>
          <a:lstStyle/>
          <a:p>
            <a:r>
              <a:rPr lang="en-GB" dirty="0" smtClean="0"/>
              <a:t>Some have strong flavours and are used as herbs and spices….</a:t>
            </a:r>
            <a:endParaRPr lang="en-GB" dirty="0"/>
          </a:p>
        </p:txBody>
      </p:sp>
      <p:pic>
        <p:nvPicPr>
          <p:cNvPr id="6" name="Picture 5"/>
          <p:cNvPicPr>
            <a:picLocks noChangeAspect="1"/>
          </p:cNvPicPr>
          <p:nvPr/>
        </p:nvPicPr>
        <p:blipFill>
          <a:blip r:embed="rId2"/>
          <a:stretch>
            <a:fillRect/>
          </a:stretch>
        </p:blipFill>
        <p:spPr>
          <a:xfrm>
            <a:off x="5678890" y="2680616"/>
            <a:ext cx="2171700" cy="2105025"/>
          </a:xfrm>
          <a:prstGeom prst="rect">
            <a:avLst/>
          </a:prstGeom>
        </p:spPr>
      </p:pic>
      <p:sp>
        <p:nvSpPr>
          <p:cNvPr id="7" name="TextBox 6"/>
          <p:cNvSpPr txBox="1"/>
          <p:nvPr/>
        </p:nvSpPr>
        <p:spPr>
          <a:xfrm>
            <a:off x="7983940" y="2855965"/>
            <a:ext cx="2456597" cy="1754326"/>
          </a:xfrm>
          <a:prstGeom prst="rect">
            <a:avLst/>
          </a:prstGeom>
          <a:noFill/>
        </p:spPr>
        <p:txBody>
          <a:bodyPr wrap="square" rtlCol="0">
            <a:spAutoFit/>
          </a:bodyPr>
          <a:lstStyle/>
          <a:p>
            <a:r>
              <a:rPr lang="en-GB" dirty="0" smtClean="0"/>
              <a:t>Castor oil beans produce ricin, which is used as a defensive chemical. Just 0.2mg would be fatal if ingested…..</a:t>
            </a:r>
            <a:endParaRPr lang="en-GB" dirty="0"/>
          </a:p>
        </p:txBody>
      </p:sp>
      <p:pic>
        <p:nvPicPr>
          <p:cNvPr id="8" name="Picture 7"/>
          <p:cNvPicPr>
            <a:picLocks noChangeAspect="1"/>
          </p:cNvPicPr>
          <p:nvPr/>
        </p:nvPicPr>
        <p:blipFill>
          <a:blip r:embed="rId3"/>
          <a:stretch>
            <a:fillRect/>
          </a:stretch>
        </p:blipFill>
        <p:spPr>
          <a:xfrm>
            <a:off x="5383615" y="4785641"/>
            <a:ext cx="2466975" cy="1847850"/>
          </a:xfrm>
          <a:prstGeom prst="rect">
            <a:avLst/>
          </a:prstGeom>
        </p:spPr>
      </p:pic>
    </p:spTree>
    <p:extLst>
      <p:ext uri="{BB962C8B-B14F-4D97-AF65-F5344CB8AC3E}">
        <p14:creationId xmlns:p14="http://schemas.microsoft.com/office/powerpoint/2010/main" val="7757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Examples of plant defensive chemicals….</a:t>
            </a:r>
            <a:endParaRPr lang="en-GB" b="1" u="sng" dirty="0"/>
          </a:p>
        </p:txBody>
      </p:sp>
      <p:sp>
        <p:nvSpPr>
          <p:cNvPr id="3" name="Content Placeholder 2"/>
          <p:cNvSpPr>
            <a:spLocks noGrp="1"/>
          </p:cNvSpPr>
          <p:nvPr>
            <p:ph idx="1"/>
          </p:nvPr>
        </p:nvSpPr>
        <p:spPr>
          <a:xfrm>
            <a:off x="838200" y="1825625"/>
            <a:ext cx="10515600" cy="630972"/>
          </a:xfrm>
        </p:spPr>
        <p:txBody>
          <a:bodyPr/>
          <a:lstStyle/>
          <a:p>
            <a:pPr marL="0" indent="0">
              <a:buNone/>
            </a:pPr>
            <a:r>
              <a:rPr lang="en-GB" u="sng" dirty="0" smtClean="0"/>
              <a:t>Insect repellents </a:t>
            </a:r>
            <a:r>
              <a:rPr lang="en-GB" dirty="0" smtClean="0"/>
              <a:t>– e.g. citronella from lemon grass.</a:t>
            </a:r>
          </a:p>
          <a:p>
            <a:pPr marL="0" indent="0">
              <a:buNone/>
            </a:pPr>
            <a:endParaRPr lang="en-GB" dirty="0" smtClean="0"/>
          </a:p>
        </p:txBody>
      </p:sp>
      <p:pic>
        <p:nvPicPr>
          <p:cNvPr id="4" name="Picture 3"/>
          <p:cNvPicPr>
            <a:picLocks noChangeAspect="1"/>
          </p:cNvPicPr>
          <p:nvPr/>
        </p:nvPicPr>
        <p:blipFill>
          <a:blip r:embed="rId2"/>
          <a:stretch>
            <a:fillRect/>
          </a:stretch>
        </p:blipFill>
        <p:spPr>
          <a:xfrm>
            <a:off x="838200" y="2591534"/>
            <a:ext cx="2935054" cy="3918448"/>
          </a:xfrm>
          <a:prstGeom prst="rect">
            <a:avLst/>
          </a:prstGeom>
        </p:spPr>
      </p:pic>
      <p:pic>
        <p:nvPicPr>
          <p:cNvPr id="5" name="Picture 4"/>
          <p:cNvPicPr>
            <a:picLocks noChangeAspect="1"/>
          </p:cNvPicPr>
          <p:nvPr/>
        </p:nvPicPr>
        <p:blipFill>
          <a:blip r:embed="rId3"/>
          <a:stretch>
            <a:fillRect/>
          </a:stretch>
        </p:blipFill>
        <p:spPr>
          <a:xfrm>
            <a:off x="7076716" y="2591534"/>
            <a:ext cx="4371337" cy="2908926"/>
          </a:xfrm>
          <a:prstGeom prst="rect">
            <a:avLst/>
          </a:prstGeom>
        </p:spPr>
      </p:pic>
      <p:sp>
        <p:nvSpPr>
          <p:cNvPr id="6" name="TextBox 5"/>
          <p:cNvSpPr txBox="1"/>
          <p:nvPr/>
        </p:nvSpPr>
        <p:spPr>
          <a:xfrm>
            <a:off x="3985146" y="2591534"/>
            <a:ext cx="2879678" cy="1938992"/>
          </a:xfrm>
          <a:prstGeom prst="rect">
            <a:avLst/>
          </a:prstGeom>
          <a:noFill/>
        </p:spPr>
        <p:txBody>
          <a:bodyPr wrap="square" rtlCol="0">
            <a:spAutoFit/>
          </a:bodyPr>
          <a:lstStyle/>
          <a:p>
            <a:r>
              <a:rPr lang="en-GB" sz="2400" dirty="0" smtClean="0"/>
              <a:t>Citronella is extracted and used in outdoor candles to burn and produce an odour that repels insects…</a:t>
            </a:r>
            <a:endParaRPr lang="en-GB" sz="2400" dirty="0"/>
          </a:p>
        </p:txBody>
      </p:sp>
    </p:spTree>
    <p:extLst>
      <p:ext uri="{BB962C8B-B14F-4D97-AF65-F5344CB8AC3E}">
        <p14:creationId xmlns:p14="http://schemas.microsoft.com/office/powerpoint/2010/main" val="41949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513"/>
            <a:ext cx="10515600" cy="5344450"/>
          </a:xfrm>
        </p:spPr>
        <p:txBody>
          <a:bodyPr/>
          <a:lstStyle/>
          <a:p>
            <a:pPr marL="0" indent="0">
              <a:buNone/>
            </a:pPr>
            <a:r>
              <a:rPr lang="en-GB" u="sng" dirty="0"/>
              <a:t>Insecticides</a:t>
            </a:r>
            <a:r>
              <a:rPr lang="en-GB" dirty="0"/>
              <a:t> </a:t>
            </a:r>
            <a:endParaRPr lang="en-GB" dirty="0" smtClean="0"/>
          </a:p>
          <a:p>
            <a:pPr marL="0" indent="0">
              <a:buNone/>
            </a:pPr>
            <a:r>
              <a:rPr lang="en-GB" dirty="0" smtClean="0"/>
              <a:t>e.g</a:t>
            </a:r>
            <a:r>
              <a:rPr lang="en-GB" dirty="0"/>
              <a:t>. </a:t>
            </a:r>
            <a:r>
              <a:rPr lang="en-GB" dirty="0" err="1"/>
              <a:t>pyrethrins</a:t>
            </a:r>
            <a:r>
              <a:rPr lang="en-GB" dirty="0"/>
              <a:t> made by chrysanthemums and act as insect neurotoxins; </a:t>
            </a: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e.g. caffeine </a:t>
            </a:r>
            <a:r>
              <a:rPr lang="en-GB" dirty="0"/>
              <a:t>which </a:t>
            </a:r>
            <a:r>
              <a:rPr lang="en-GB" dirty="0" smtClean="0"/>
              <a:t>is </a:t>
            </a:r>
            <a:r>
              <a:rPr lang="en-GB" dirty="0"/>
              <a:t>toxic to insects and fungi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788" y="2079651"/>
            <a:ext cx="2923805" cy="1940343"/>
          </a:xfrm>
          <a:prstGeom prst="rect">
            <a:avLst/>
          </a:prstGeom>
        </p:spPr>
      </p:pic>
      <p:pic>
        <p:nvPicPr>
          <p:cNvPr id="5" name="Picture 4"/>
          <p:cNvPicPr>
            <a:picLocks noChangeAspect="1"/>
          </p:cNvPicPr>
          <p:nvPr/>
        </p:nvPicPr>
        <p:blipFill>
          <a:blip r:embed="rId3"/>
          <a:stretch>
            <a:fillRect/>
          </a:stretch>
        </p:blipFill>
        <p:spPr>
          <a:xfrm>
            <a:off x="4263788" y="4940872"/>
            <a:ext cx="2962275" cy="1543050"/>
          </a:xfrm>
          <a:prstGeom prst="rect">
            <a:avLst/>
          </a:prstGeom>
        </p:spPr>
      </p:pic>
    </p:spTree>
    <p:extLst>
      <p:ext uri="{BB962C8B-B14F-4D97-AF65-F5344CB8AC3E}">
        <p14:creationId xmlns:p14="http://schemas.microsoft.com/office/powerpoint/2010/main" val="1370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513"/>
            <a:ext cx="10515600" cy="5344450"/>
          </a:xfrm>
        </p:spPr>
        <p:txBody>
          <a:bodyPr/>
          <a:lstStyle/>
          <a:p>
            <a:pPr marL="0" indent="0">
              <a:buNone/>
            </a:pPr>
            <a:r>
              <a:rPr lang="en-GB" u="sng" dirty="0" smtClean="0"/>
              <a:t>Antibacterial compounds – including antibiotics!</a:t>
            </a:r>
          </a:p>
          <a:p>
            <a:endParaRPr lang="en-GB" dirty="0"/>
          </a:p>
          <a:p>
            <a:pPr>
              <a:buFont typeface="Wingdings" panose="05000000000000000000" pitchFamily="2" charset="2"/>
              <a:buChar char="Ø"/>
            </a:pPr>
            <a:r>
              <a:rPr lang="en-GB" dirty="0" smtClean="0"/>
              <a:t> phenols which are an antiseptic made in many different plants.</a:t>
            </a:r>
          </a:p>
          <a:p>
            <a:pPr>
              <a:buFont typeface="Wingdings" panose="05000000000000000000" pitchFamily="2" charset="2"/>
              <a:buChar char="Ø"/>
            </a:pPr>
            <a:r>
              <a:rPr lang="en-GB" dirty="0"/>
              <a:t> </a:t>
            </a:r>
            <a:r>
              <a:rPr lang="en-GB" dirty="0" smtClean="0"/>
              <a:t>antibacterial </a:t>
            </a:r>
            <a:r>
              <a:rPr lang="en-GB" dirty="0" err="1" smtClean="0"/>
              <a:t>glossypol</a:t>
            </a:r>
            <a:r>
              <a:rPr lang="en-GB" dirty="0" smtClean="0"/>
              <a:t> produced by cotton.</a:t>
            </a:r>
          </a:p>
          <a:p>
            <a:pPr>
              <a:buFont typeface="Wingdings" panose="05000000000000000000" pitchFamily="2" charset="2"/>
              <a:buChar char="Ø"/>
            </a:pPr>
            <a:r>
              <a:rPr lang="en-GB" dirty="0"/>
              <a:t> </a:t>
            </a:r>
            <a:r>
              <a:rPr lang="en-GB" dirty="0" err="1" smtClean="0"/>
              <a:t>Defensins</a:t>
            </a:r>
            <a:r>
              <a:rPr lang="en-GB" dirty="0" smtClean="0"/>
              <a:t> which are plant proteins that disrupt bacterial and fungal cell membranes.</a:t>
            </a:r>
          </a:p>
          <a:p>
            <a:pPr>
              <a:buFont typeface="Wingdings" panose="05000000000000000000" pitchFamily="2" charset="2"/>
              <a:buChar char="Ø"/>
            </a:pPr>
            <a:r>
              <a:rPr lang="en-GB" dirty="0" smtClean="0"/>
              <a:t>Lysosomes – organelles containing enzymes that break down bacterial cell walls.</a:t>
            </a:r>
          </a:p>
          <a:p>
            <a:pPr marL="0" indent="0">
              <a:buNone/>
            </a:pPr>
            <a:endParaRPr lang="en-GB" dirty="0"/>
          </a:p>
        </p:txBody>
      </p:sp>
    </p:spTree>
    <p:extLst>
      <p:ext uri="{BB962C8B-B14F-4D97-AF65-F5344CB8AC3E}">
        <p14:creationId xmlns:p14="http://schemas.microsoft.com/office/powerpoint/2010/main" val="3753799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513"/>
            <a:ext cx="10515600" cy="5344450"/>
          </a:xfrm>
        </p:spPr>
        <p:txBody>
          <a:bodyPr/>
          <a:lstStyle/>
          <a:p>
            <a:pPr marL="0" indent="0">
              <a:buNone/>
            </a:pPr>
            <a:r>
              <a:rPr lang="en-GB" u="sng" dirty="0" smtClean="0"/>
              <a:t>Antifungal compounds</a:t>
            </a:r>
          </a:p>
          <a:p>
            <a:endParaRPr lang="en-GB" dirty="0"/>
          </a:p>
          <a:p>
            <a:pPr>
              <a:buFont typeface="Wingdings" panose="05000000000000000000" pitchFamily="2" charset="2"/>
              <a:buChar char="Ø"/>
            </a:pPr>
            <a:r>
              <a:rPr lang="en-GB" dirty="0" smtClean="0"/>
              <a:t> Phenols</a:t>
            </a:r>
          </a:p>
          <a:p>
            <a:pPr>
              <a:buFont typeface="Wingdings" panose="05000000000000000000" pitchFamily="2" charset="2"/>
              <a:buChar char="Ø"/>
            </a:pPr>
            <a:r>
              <a:rPr lang="en-GB" dirty="0" err="1" smtClean="0"/>
              <a:t>Glossypols</a:t>
            </a:r>
            <a:endParaRPr lang="en-GB" dirty="0" smtClean="0"/>
          </a:p>
          <a:p>
            <a:pPr>
              <a:buFont typeface="Wingdings" panose="05000000000000000000" pitchFamily="2" charset="2"/>
              <a:buChar char="Ø"/>
            </a:pPr>
            <a:r>
              <a:rPr lang="en-GB" dirty="0" smtClean="0"/>
              <a:t>Caffeine – toxic to fungi and insects!</a:t>
            </a:r>
          </a:p>
          <a:p>
            <a:pPr>
              <a:buFont typeface="Wingdings" panose="05000000000000000000" pitchFamily="2" charset="2"/>
              <a:buChar char="Ø"/>
            </a:pPr>
            <a:r>
              <a:rPr lang="en-GB" dirty="0" err="1" smtClean="0"/>
              <a:t>Saponins</a:t>
            </a:r>
            <a:r>
              <a:rPr lang="en-GB" dirty="0" smtClean="0"/>
              <a:t> – chemicals in many plant cell membranes that interfere with fungal cell membranes.</a:t>
            </a:r>
          </a:p>
          <a:p>
            <a:pPr>
              <a:buFont typeface="Wingdings" panose="05000000000000000000" pitchFamily="2" charset="2"/>
              <a:buChar char="Ø"/>
            </a:pPr>
            <a:r>
              <a:rPr lang="en-GB" dirty="0" err="1" smtClean="0"/>
              <a:t>Chitinases</a:t>
            </a:r>
            <a:r>
              <a:rPr lang="en-GB" dirty="0" smtClean="0"/>
              <a:t> – enzymes that break down the chitin in fungal cell walls.</a:t>
            </a:r>
            <a:endParaRPr lang="en-GB" dirty="0"/>
          </a:p>
        </p:txBody>
      </p:sp>
    </p:spTree>
    <p:extLst>
      <p:ext uri="{BB962C8B-B14F-4D97-AF65-F5344CB8AC3E}">
        <p14:creationId xmlns:p14="http://schemas.microsoft.com/office/powerpoint/2010/main" val="1677574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513"/>
            <a:ext cx="10515600" cy="5344450"/>
          </a:xfrm>
        </p:spPr>
        <p:txBody>
          <a:bodyPr/>
          <a:lstStyle/>
          <a:p>
            <a:pPr marL="0" indent="0">
              <a:buNone/>
            </a:pPr>
            <a:r>
              <a:rPr lang="en-GB" u="sng" dirty="0" smtClean="0"/>
              <a:t>Anti-oomycetes</a:t>
            </a:r>
          </a:p>
          <a:p>
            <a:endParaRPr lang="en-GB" u="sng" dirty="0"/>
          </a:p>
          <a:p>
            <a:pPr marL="0" indent="0">
              <a:buNone/>
            </a:pPr>
            <a:endParaRPr lang="en-GB" u="sng" dirty="0" smtClean="0"/>
          </a:p>
          <a:p>
            <a:pPr marL="0" indent="0">
              <a:buNone/>
            </a:pPr>
            <a:endParaRPr lang="en-GB" u="sng" dirty="0"/>
          </a:p>
          <a:p>
            <a:pPr marL="0" indent="0">
              <a:buNone/>
            </a:pPr>
            <a:endParaRPr lang="en-GB" u="sng" dirty="0" smtClean="0"/>
          </a:p>
          <a:p>
            <a:pPr marL="0" indent="0">
              <a:buNone/>
            </a:pPr>
            <a:endParaRPr lang="en-GB" u="sng" dirty="0" smtClean="0"/>
          </a:p>
          <a:p>
            <a:endParaRPr lang="en-GB" u="sng" dirty="0"/>
          </a:p>
          <a:p>
            <a:endParaRPr lang="en-GB" u="sng" dirty="0" smtClean="0"/>
          </a:p>
          <a:p>
            <a:pPr>
              <a:buFont typeface="Wingdings" panose="05000000000000000000" pitchFamily="2" charset="2"/>
              <a:buChar char="Ø"/>
            </a:pPr>
            <a:r>
              <a:rPr lang="en-GB" dirty="0" err="1" smtClean="0"/>
              <a:t>Glucanases</a:t>
            </a:r>
            <a:r>
              <a:rPr lang="en-GB" dirty="0" smtClean="0"/>
              <a:t> are enzymes made by some plants that break down </a:t>
            </a:r>
            <a:r>
              <a:rPr lang="en-GB" dirty="0" err="1" smtClean="0"/>
              <a:t>glucans</a:t>
            </a:r>
            <a:r>
              <a:rPr lang="en-GB" dirty="0" smtClean="0"/>
              <a:t>; polymers found in the cell walls of oomycetes (e.g. </a:t>
            </a:r>
            <a:r>
              <a:rPr lang="en-GB" i="1" dirty="0" smtClean="0"/>
              <a:t>P. </a:t>
            </a:r>
            <a:r>
              <a:rPr lang="en-GB" i="1" dirty="0" err="1" smtClean="0"/>
              <a:t>infestans</a:t>
            </a:r>
            <a:r>
              <a:rPr lang="en-GB" dirty="0" smtClean="0"/>
              <a:t>)</a:t>
            </a:r>
            <a:endParaRPr lang="en-GB" dirty="0"/>
          </a:p>
        </p:txBody>
      </p:sp>
      <p:sp>
        <p:nvSpPr>
          <p:cNvPr id="2" name="TextBox 1"/>
          <p:cNvSpPr txBox="1"/>
          <p:nvPr/>
        </p:nvSpPr>
        <p:spPr>
          <a:xfrm>
            <a:off x="8679976" y="518615"/>
            <a:ext cx="3193576" cy="3785652"/>
          </a:xfrm>
          <a:prstGeom prst="rect">
            <a:avLst/>
          </a:prstGeom>
          <a:noFill/>
        </p:spPr>
        <p:txBody>
          <a:bodyPr wrap="square" rtlCol="0">
            <a:spAutoFit/>
          </a:bodyPr>
          <a:lstStyle/>
          <a:p>
            <a:r>
              <a:rPr lang="en-GB" sz="2400" dirty="0" err="1"/>
              <a:t>Oomycota</a:t>
            </a:r>
            <a:r>
              <a:rPr lang="en-GB" sz="2400" dirty="0"/>
              <a:t> or oomycetes form a distinct phylogenetic lineage of fungus-like eukaryotic microorganisms. They are filamentous, microscopic, absorptive organisms that reproduce both sexually and asexually.</a:t>
            </a:r>
          </a:p>
        </p:txBody>
      </p:sp>
      <p:pic>
        <p:nvPicPr>
          <p:cNvPr id="4" name="Picture 3"/>
          <p:cNvPicPr>
            <a:picLocks noChangeAspect="1"/>
          </p:cNvPicPr>
          <p:nvPr/>
        </p:nvPicPr>
        <p:blipFill>
          <a:blip r:embed="rId2"/>
          <a:stretch>
            <a:fillRect/>
          </a:stretch>
        </p:blipFill>
        <p:spPr>
          <a:xfrm>
            <a:off x="3971500" y="518614"/>
            <a:ext cx="4564678" cy="3888429"/>
          </a:xfrm>
          <a:prstGeom prst="rect">
            <a:avLst/>
          </a:prstGeom>
        </p:spPr>
      </p:pic>
    </p:spTree>
    <p:extLst>
      <p:ext uri="{BB962C8B-B14F-4D97-AF65-F5344CB8AC3E}">
        <p14:creationId xmlns:p14="http://schemas.microsoft.com/office/powerpoint/2010/main" val="13989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3206"/>
            <a:ext cx="10515600" cy="1310185"/>
          </a:xfrm>
        </p:spPr>
        <p:txBody>
          <a:bodyPr/>
          <a:lstStyle/>
          <a:p>
            <a:pPr marL="0" indent="0">
              <a:buNone/>
            </a:pPr>
            <a:r>
              <a:rPr lang="en-GB" u="sng" dirty="0" smtClean="0"/>
              <a:t>General toxins </a:t>
            </a:r>
            <a:r>
              <a:rPr lang="en-GB" dirty="0" smtClean="0"/>
              <a:t>– some plants produce chemicals that can be metabolised (broken down) to form </a:t>
            </a:r>
            <a:r>
              <a:rPr lang="en-GB" u="sng" dirty="0" smtClean="0"/>
              <a:t>cyanide</a:t>
            </a:r>
            <a:r>
              <a:rPr lang="en-GB" dirty="0" smtClean="0"/>
              <a:t> compounds. Cyanide is toxic to most living things!</a:t>
            </a:r>
            <a:endParaRPr lang="en-GB" dirty="0"/>
          </a:p>
        </p:txBody>
      </p:sp>
      <p:pic>
        <p:nvPicPr>
          <p:cNvPr id="4" name="Picture 3"/>
          <p:cNvPicPr>
            <a:picLocks noChangeAspect="1"/>
          </p:cNvPicPr>
          <p:nvPr/>
        </p:nvPicPr>
        <p:blipFill>
          <a:blip r:embed="rId2"/>
          <a:stretch>
            <a:fillRect/>
          </a:stretch>
        </p:blipFill>
        <p:spPr>
          <a:xfrm>
            <a:off x="838199" y="2233754"/>
            <a:ext cx="3918329" cy="2938747"/>
          </a:xfrm>
          <a:prstGeom prst="rect">
            <a:avLst/>
          </a:prstGeom>
        </p:spPr>
      </p:pic>
      <p:sp>
        <p:nvSpPr>
          <p:cNvPr id="5" name="TextBox 4"/>
          <p:cNvSpPr txBox="1"/>
          <p:nvPr/>
        </p:nvSpPr>
        <p:spPr>
          <a:xfrm>
            <a:off x="5377218" y="2361063"/>
            <a:ext cx="5759355" cy="2585323"/>
          </a:xfrm>
          <a:prstGeom prst="rect">
            <a:avLst/>
          </a:prstGeom>
          <a:noFill/>
        </p:spPr>
        <p:txBody>
          <a:bodyPr wrap="square" rtlCol="0">
            <a:spAutoFit/>
          </a:bodyPr>
          <a:lstStyle/>
          <a:p>
            <a:r>
              <a:rPr lang="en-GB" dirty="0"/>
              <a:t>The ripe, cooked berries (pulp and skin) of most species of </a:t>
            </a:r>
            <a:r>
              <a:rPr lang="en-GB" i="1" dirty="0" err="1" smtClean="0"/>
              <a:t>Sambucus</a:t>
            </a:r>
            <a:r>
              <a:rPr lang="en-GB" i="1" dirty="0" smtClean="0"/>
              <a:t> </a:t>
            </a:r>
            <a:r>
              <a:rPr lang="en-GB" dirty="0" smtClean="0"/>
              <a:t>(elderberry) </a:t>
            </a:r>
            <a:r>
              <a:rPr lang="en-GB" dirty="0"/>
              <a:t>are edible</a:t>
            </a:r>
            <a:r>
              <a:rPr lang="en-GB" dirty="0" smtClean="0"/>
              <a:t>. </a:t>
            </a:r>
            <a:r>
              <a:rPr lang="en-GB" dirty="0"/>
              <a:t>However, most uncooked berries and other parts of plants from this genus are poisonous. </a:t>
            </a:r>
            <a:r>
              <a:rPr lang="en-GB" dirty="0" smtClean="0"/>
              <a:t>The </a:t>
            </a:r>
            <a:r>
              <a:rPr lang="en-GB" dirty="0"/>
              <a:t>leaves, twigs, branches, seeds, and roots of </a:t>
            </a:r>
            <a:r>
              <a:rPr lang="en-GB" i="1" dirty="0" err="1"/>
              <a:t>Sambucus</a:t>
            </a:r>
            <a:r>
              <a:rPr lang="en-GB" dirty="0"/>
              <a:t> plants can contain a cyanide-inducing glycoside (a glycoside which gives rise to cyanide as the metabolism processes it). Ingesting a sufficient quantity of cyanide-inducing glycosides can cause a toxic </a:t>
            </a:r>
            <a:r>
              <a:rPr lang="en-GB" dirty="0" smtClean="0"/>
              <a:t>build-up </a:t>
            </a:r>
            <a:r>
              <a:rPr lang="en-GB" dirty="0"/>
              <a:t>of cyanide in the body.</a:t>
            </a:r>
          </a:p>
        </p:txBody>
      </p:sp>
    </p:spTree>
    <p:extLst>
      <p:ext uri="{BB962C8B-B14F-4D97-AF65-F5344CB8AC3E}">
        <p14:creationId xmlns:p14="http://schemas.microsoft.com/office/powerpoint/2010/main" val="28740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274479" y="3288844"/>
            <a:ext cx="2466975" cy="1847850"/>
          </a:xfrm>
          <a:prstGeom prst="rect">
            <a:avLst/>
          </a:prstGeom>
        </p:spPr>
      </p:pic>
      <p:sp>
        <p:nvSpPr>
          <p:cNvPr id="2" name="Title 1"/>
          <p:cNvSpPr>
            <a:spLocks noGrp="1"/>
          </p:cNvSpPr>
          <p:nvPr>
            <p:ph type="title"/>
          </p:nvPr>
        </p:nvSpPr>
        <p:spPr/>
        <p:txBody>
          <a:bodyPr/>
          <a:lstStyle/>
          <a:p>
            <a:r>
              <a:rPr lang="en-GB" u="sng" dirty="0" smtClean="0"/>
              <a:t>What’s the attraction?</a:t>
            </a:r>
            <a:endParaRPr lang="en-GB" u="sng" dirty="0"/>
          </a:p>
        </p:txBody>
      </p:sp>
      <p:sp>
        <p:nvSpPr>
          <p:cNvPr id="3" name="Content Placeholder 2"/>
          <p:cNvSpPr>
            <a:spLocks noGrp="1"/>
          </p:cNvSpPr>
          <p:nvPr>
            <p:ph idx="1"/>
          </p:nvPr>
        </p:nvSpPr>
        <p:spPr>
          <a:xfrm>
            <a:off x="838200" y="1825625"/>
            <a:ext cx="10515600" cy="1048204"/>
          </a:xfrm>
        </p:spPr>
        <p:txBody>
          <a:bodyPr/>
          <a:lstStyle/>
          <a:p>
            <a:pPr marL="0" indent="0">
              <a:buNone/>
            </a:pPr>
            <a:r>
              <a:rPr lang="en-GB" dirty="0" smtClean="0"/>
              <a:t>Plants are a rich source of nutrients for many organisms including bacteria, fungi, protoctista, insects, and vertebrates…</a:t>
            </a:r>
            <a:endParaRPr lang="en-GB" dirty="0"/>
          </a:p>
        </p:txBody>
      </p:sp>
      <p:pic>
        <p:nvPicPr>
          <p:cNvPr id="5" name="Picture 4"/>
          <p:cNvPicPr>
            <a:picLocks noChangeAspect="1"/>
          </p:cNvPicPr>
          <p:nvPr/>
        </p:nvPicPr>
        <p:blipFill>
          <a:blip r:embed="rId4"/>
          <a:stretch>
            <a:fillRect/>
          </a:stretch>
        </p:blipFill>
        <p:spPr>
          <a:xfrm>
            <a:off x="4905375" y="3255507"/>
            <a:ext cx="2381250" cy="1914525"/>
          </a:xfrm>
          <a:prstGeom prst="rect">
            <a:avLst/>
          </a:prstGeom>
        </p:spPr>
      </p:pic>
      <p:pic>
        <p:nvPicPr>
          <p:cNvPr id="6" name="Picture 5"/>
          <p:cNvPicPr>
            <a:picLocks noChangeAspect="1"/>
          </p:cNvPicPr>
          <p:nvPr/>
        </p:nvPicPr>
        <p:blipFill>
          <a:blip r:embed="rId5"/>
          <a:stretch>
            <a:fillRect/>
          </a:stretch>
        </p:blipFill>
        <p:spPr>
          <a:xfrm>
            <a:off x="8189459" y="3274557"/>
            <a:ext cx="2409825" cy="1895475"/>
          </a:xfrm>
          <a:prstGeom prst="rect">
            <a:avLst/>
          </a:prstGeom>
        </p:spPr>
      </p:pic>
      <p:pic>
        <p:nvPicPr>
          <p:cNvPr id="9" name="Picture 8"/>
          <p:cNvPicPr>
            <a:picLocks noChangeAspect="1"/>
          </p:cNvPicPr>
          <p:nvPr/>
        </p:nvPicPr>
        <p:blipFill>
          <a:blip r:embed="rId6"/>
          <a:stretch>
            <a:fillRect/>
          </a:stretch>
        </p:blipFill>
        <p:spPr>
          <a:xfrm>
            <a:off x="6461692" y="4886257"/>
            <a:ext cx="2552700" cy="1790700"/>
          </a:xfrm>
          <a:prstGeom prst="rect">
            <a:avLst/>
          </a:prstGeom>
        </p:spPr>
      </p:pic>
      <p:pic>
        <p:nvPicPr>
          <p:cNvPr id="10" name="Picture 9"/>
          <p:cNvPicPr>
            <a:picLocks noChangeAspect="1"/>
          </p:cNvPicPr>
          <p:nvPr/>
        </p:nvPicPr>
        <p:blipFill>
          <a:blip r:embed="rId7"/>
          <a:stretch>
            <a:fillRect/>
          </a:stretch>
        </p:blipFill>
        <p:spPr>
          <a:xfrm>
            <a:off x="2959383" y="4710044"/>
            <a:ext cx="2143125" cy="2143125"/>
          </a:xfrm>
          <a:prstGeom prst="rect">
            <a:avLst/>
          </a:prstGeom>
        </p:spPr>
      </p:pic>
    </p:spTree>
    <p:extLst>
      <p:ext uri="{BB962C8B-B14F-4D97-AF65-F5344CB8AC3E}">
        <p14:creationId xmlns:p14="http://schemas.microsoft.com/office/powerpoint/2010/main" val="24791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09600"/>
            <a:ext cx="10515600" cy="5567363"/>
          </a:xfrm>
        </p:spPr>
        <p:txBody>
          <a:bodyPr>
            <a:normAutofit/>
          </a:bodyPr>
          <a:lstStyle/>
          <a:p>
            <a:pPr marL="0" indent="0">
              <a:buNone/>
            </a:pPr>
            <a:endParaRPr lang="en-GB" dirty="0"/>
          </a:p>
          <a:p>
            <a:pPr marL="0" indent="0">
              <a:buNone/>
            </a:pPr>
            <a:r>
              <a:rPr lang="en-GB" dirty="0" smtClean="0"/>
              <a:t>Inhibiting compounds may be excreted into the external environment, accumulate in  dead cells or be secreted into vacuoles in an inactive form. </a:t>
            </a:r>
          </a:p>
          <a:p>
            <a:pPr marL="0" indent="0">
              <a:buNone/>
            </a:pPr>
            <a:endParaRPr lang="en-GB" dirty="0"/>
          </a:p>
          <a:p>
            <a:pPr marL="0" indent="0">
              <a:buNone/>
            </a:pPr>
            <a:r>
              <a:rPr lang="en-GB" dirty="0" smtClean="0"/>
              <a:t>The young fruit of numerous plants (e.g. mangoes and avocado) contain antifungal or antimicrobial compounds that are gradually metabolised (broken down) during fruit ripening. This makes unripe fruit less susceptible to disease than ripe fruit.</a:t>
            </a:r>
            <a:endParaRPr lang="en-GB" dirty="0"/>
          </a:p>
        </p:txBody>
      </p:sp>
    </p:spTree>
    <p:extLst>
      <p:ext uri="{BB962C8B-B14F-4D97-AF65-F5344CB8AC3E}">
        <p14:creationId xmlns:p14="http://schemas.microsoft.com/office/powerpoint/2010/main" val="352644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Make a table or diagram to summarise plant defences against pathogens.</a:t>
            </a:r>
            <a:br>
              <a:rPr lang="en-GB" dirty="0" smtClean="0"/>
            </a:br>
            <a:r>
              <a:rPr lang="en-GB" dirty="0"/>
              <a:t> </a:t>
            </a:r>
            <a:r>
              <a:rPr lang="en-GB" dirty="0" smtClean="0"/>
              <a:t>                                                                        (4 marks)</a:t>
            </a:r>
            <a:endParaRPr lang="en-GB" dirty="0"/>
          </a:p>
        </p:txBody>
      </p:sp>
      <p:sp>
        <p:nvSpPr>
          <p:cNvPr id="3" name="Content Placeholder 2"/>
          <p:cNvSpPr>
            <a:spLocks noGrp="1"/>
          </p:cNvSpPr>
          <p:nvPr>
            <p:ph idx="1"/>
          </p:nvPr>
        </p:nvSpPr>
        <p:spPr>
          <a:xfrm>
            <a:off x="477672" y="1433015"/>
            <a:ext cx="11109278" cy="5227092"/>
          </a:xfrm>
        </p:spPr>
        <p:txBody>
          <a:bodyPr>
            <a:normAutofit lnSpcReduction="10000"/>
          </a:bodyPr>
          <a:lstStyle/>
          <a:p>
            <a:pPr marL="0" indent="0">
              <a:buNone/>
            </a:pPr>
            <a:r>
              <a:rPr lang="en-GB" dirty="0" smtClean="0">
                <a:solidFill>
                  <a:srgbClr val="FF0000"/>
                </a:solidFill>
              </a:rPr>
              <a:t>To include:</a:t>
            </a:r>
          </a:p>
          <a:p>
            <a:r>
              <a:rPr lang="en-GB" dirty="0" smtClean="0">
                <a:solidFill>
                  <a:srgbClr val="FF0000"/>
                </a:solidFill>
              </a:rPr>
              <a:t>Production of defensive chemicals (1)</a:t>
            </a:r>
          </a:p>
          <a:p>
            <a:r>
              <a:rPr lang="en-GB" dirty="0" smtClean="0">
                <a:solidFill>
                  <a:srgbClr val="FF0000"/>
                </a:solidFill>
              </a:rPr>
              <a:t>An example e.g. insect repellents, insecticides, antibacterial compounds including antibiotics, antifungal compounds, anti-oomycetes, general toxins (1)</a:t>
            </a:r>
          </a:p>
          <a:p>
            <a:r>
              <a:rPr lang="en-GB" dirty="0" smtClean="0">
                <a:solidFill>
                  <a:srgbClr val="FF0000"/>
                </a:solidFill>
              </a:rPr>
              <a:t>Physical defences (1)</a:t>
            </a:r>
          </a:p>
          <a:p>
            <a:r>
              <a:rPr lang="en-GB" dirty="0" smtClean="0">
                <a:solidFill>
                  <a:srgbClr val="FF0000"/>
                </a:solidFill>
              </a:rPr>
              <a:t>An example e.g. callose barriers immediately, callose and lignin deposition in cell walls longer term, callose blocking sieve plates to prevent spreading through phloem, callose deposited in </a:t>
            </a:r>
            <a:r>
              <a:rPr lang="en-GB" dirty="0" err="1" smtClean="0">
                <a:solidFill>
                  <a:srgbClr val="FF0000"/>
                </a:solidFill>
              </a:rPr>
              <a:t>plasmodesmata</a:t>
            </a:r>
            <a:r>
              <a:rPr lang="en-GB" dirty="0" smtClean="0">
                <a:solidFill>
                  <a:srgbClr val="FF0000"/>
                </a:solidFill>
              </a:rPr>
              <a:t> to prevent spread from cell to cell (1)</a:t>
            </a:r>
          </a:p>
          <a:p>
            <a:r>
              <a:rPr lang="en-GB" dirty="0" smtClean="0">
                <a:solidFill>
                  <a:srgbClr val="FF0000"/>
                </a:solidFill>
              </a:rPr>
              <a:t>Sending alarm signals to uninfected cells so they can put defences in place (1)</a:t>
            </a:r>
            <a:endParaRPr lang="en-GB" dirty="0">
              <a:solidFill>
                <a:srgbClr val="FF0000"/>
              </a:solidFill>
            </a:endParaRPr>
          </a:p>
        </p:txBody>
      </p:sp>
    </p:spTree>
    <p:extLst>
      <p:ext uri="{BB962C8B-B14F-4D97-AF65-F5344CB8AC3E}">
        <p14:creationId xmlns:p14="http://schemas.microsoft.com/office/powerpoint/2010/main" val="23804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Do plants have an immune system?</a:t>
            </a:r>
            <a:endParaRPr lang="en-GB" u="sng" dirty="0"/>
          </a:p>
        </p:txBody>
      </p:sp>
      <p:sp>
        <p:nvSpPr>
          <p:cNvPr id="5" name="Content Placeholder 4"/>
          <p:cNvSpPr>
            <a:spLocks noGrp="1"/>
          </p:cNvSpPr>
          <p:nvPr>
            <p:ph idx="1"/>
          </p:nvPr>
        </p:nvSpPr>
        <p:spPr>
          <a:xfrm>
            <a:off x="749300" y="1952625"/>
            <a:ext cx="10515600" cy="4351338"/>
          </a:xfrm>
        </p:spPr>
        <p:txBody>
          <a:bodyPr/>
          <a:lstStyle/>
          <a:p>
            <a:pPr marL="0" indent="0">
              <a:buNone/>
            </a:pPr>
            <a:r>
              <a:rPr lang="en-GB" dirty="0" smtClean="0"/>
              <a:t>Plants do not have an immune system comparable to animals…</a:t>
            </a:r>
          </a:p>
          <a:p>
            <a:pPr marL="0" indent="0">
              <a:buNone/>
            </a:pPr>
            <a:endParaRPr lang="en-GB" dirty="0"/>
          </a:p>
          <a:p>
            <a:pPr marL="0" indent="0">
              <a:buNone/>
            </a:pPr>
            <a:r>
              <a:rPr lang="en-GB" dirty="0" smtClean="0"/>
              <a:t>… but they have developed an array of structural, chemical and protein-based defences designed to detect invading organisms and stop them before they are able to cause extensive damage.</a:t>
            </a:r>
            <a:endParaRPr lang="en-GB" dirty="0"/>
          </a:p>
        </p:txBody>
      </p:sp>
    </p:spTree>
    <p:extLst>
      <p:ext uri="{BB962C8B-B14F-4D97-AF65-F5344CB8AC3E}">
        <p14:creationId xmlns:p14="http://schemas.microsoft.com/office/powerpoint/2010/main" val="15013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u="sng" dirty="0" smtClean="0"/>
              <a:t>Recognising an attack</a:t>
            </a:r>
            <a:endParaRPr lang="en-GB" u="sng" dirty="0"/>
          </a:p>
        </p:txBody>
      </p:sp>
      <p:sp>
        <p:nvSpPr>
          <p:cNvPr id="3" name="Content Placeholder 2"/>
          <p:cNvSpPr>
            <a:spLocks noGrp="1"/>
          </p:cNvSpPr>
          <p:nvPr>
            <p:ph idx="1"/>
          </p:nvPr>
        </p:nvSpPr>
        <p:spPr>
          <a:xfrm>
            <a:off x="395785" y="1119116"/>
            <a:ext cx="11491415" cy="5554639"/>
          </a:xfrm>
        </p:spPr>
        <p:txBody>
          <a:bodyPr>
            <a:normAutofit/>
          </a:bodyPr>
          <a:lstStyle/>
          <a:p>
            <a:pPr marL="0" indent="0">
              <a:buNone/>
            </a:pPr>
            <a:r>
              <a:rPr lang="en-GB" sz="3200" dirty="0" smtClean="0"/>
              <a:t>Plants are not passive – they are able to respond rapidly to pathogen attacks.</a:t>
            </a:r>
          </a:p>
          <a:p>
            <a:pPr marL="0" indent="0">
              <a:buNone/>
            </a:pPr>
            <a:endParaRPr lang="en-GB" sz="3200" dirty="0"/>
          </a:p>
          <a:p>
            <a:pPr marL="514350" indent="-514350">
              <a:buFont typeface="+mj-lt"/>
              <a:buAutoNum type="arabicPeriod"/>
            </a:pPr>
            <a:r>
              <a:rPr lang="en-GB" sz="3200" dirty="0" smtClean="0"/>
              <a:t>Receptors in the cells respond to molecules from the pathogens, or to chemicals produced when the plant cell wall is attacked. </a:t>
            </a:r>
          </a:p>
          <a:p>
            <a:pPr marL="514350" indent="-514350">
              <a:buFont typeface="+mj-lt"/>
              <a:buAutoNum type="arabicPeriod"/>
            </a:pPr>
            <a:r>
              <a:rPr lang="en-GB" sz="3200" dirty="0" smtClean="0"/>
              <a:t>This stimulates the release of signalling molecules that appear to switch on genes in the nucleus. </a:t>
            </a:r>
          </a:p>
          <a:p>
            <a:pPr marL="514350" indent="-514350">
              <a:buFont typeface="+mj-lt"/>
              <a:buAutoNum type="arabicPeriod"/>
            </a:pPr>
            <a:r>
              <a:rPr lang="en-GB" sz="3200" dirty="0" smtClean="0"/>
              <a:t>This in turn triggers cellular responses, which include:</a:t>
            </a:r>
          </a:p>
          <a:p>
            <a:pPr lvl="1">
              <a:buFont typeface="Courier New" panose="02070309020205020404" pitchFamily="49" charset="0"/>
              <a:buChar char="o"/>
            </a:pPr>
            <a:r>
              <a:rPr lang="en-GB" sz="2800" dirty="0" smtClean="0"/>
              <a:t>Producing defensive chemicals</a:t>
            </a:r>
          </a:p>
          <a:p>
            <a:pPr lvl="1">
              <a:buFont typeface="Courier New" panose="02070309020205020404" pitchFamily="49" charset="0"/>
              <a:buChar char="o"/>
            </a:pPr>
            <a:r>
              <a:rPr lang="en-GB" sz="2800" dirty="0" smtClean="0"/>
              <a:t>Sending alarm signals to unaffected cells to trigger their defences</a:t>
            </a:r>
          </a:p>
          <a:p>
            <a:pPr lvl="1">
              <a:buFont typeface="Courier New" panose="02070309020205020404" pitchFamily="49" charset="0"/>
              <a:buChar char="o"/>
            </a:pPr>
            <a:r>
              <a:rPr lang="en-GB" sz="2800" dirty="0" smtClean="0"/>
              <a:t>Physically strengthening the cell walls</a:t>
            </a:r>
            <a:endParaRPr lang="en-GB" sz="2800" dirty="0"/>
          </a:p>
        </p:txBody>
      </p:sp>
    </p:spTree>
    <p:extLst>
      <p:ext uri="{BB962C8B-B14F-4D97-AF65-F5344CB8AC3E}">
        <p14:creationId xmlns:p14="http://schemas.microsoft.com/office/powerpoint/2010/main" val="7283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4334" y="328772"/>
            <a:ext cx="7096443" cy="5976488"/>
          </a:xfrm>
          <a:prstGeom prst="rect">
            <a:avLst/>
          </a:prstGeom>
        </p:spPr>
      </p:pic>
      <p:sp>
        <p:nvSpPr>
          <p:cNvPr id="6" name="TextBox 5"/>
          <p:cNvSpPr txBox="1"/>
          <p:nvPr/>
        </p:nvSpPr>
        <p:spPr>
          <a:xfrm>
            <a:off x="1323833" y="2702257"/>
            <a:ext cx="1856095" cy="2031325"/>
          </a:xfrm>
          <a:prstGeom prst="rect">
            <a:avLst/>
          </a:prstGeom>
          <a:noFill/>
        </p:spPr>
        <p:txBody>
          <a:bodyPr wrap="square" rtlCol="0">
            <a:spAutoFit/>
          </a:bodyPr>
          <a:lstStyle/>
          <a:p>
            <a:r>
              <a:rPr lang="en-GB" dirty="0" smtClean="0"/>
              <a:t>When pathogenic enzymes break down the cell wall the breakdown products are recognised</a:t>
            </a:r>
            <a:endParaRPr lang="en-GB" dirty="0"/>
          </a:p>
        </p:txBody>
      </p:sp>
      <p:sp>
        <p:nvSpPr>
          <p:cNvPr id="7" name="TextBox 6"/>
          <p:cNvSpPr txBox="1"/>
          <p:nvPr/>
        </p:nvSpPr>
        <p:spPr>
          <a:xfrm>
            <a:off x="2634018" y="777922"/>
            <a:ext cx="2060812" cy="1477328"/>
          </a:xfrm>
          <a:prstGeom prst="rect">
            <a:avLst/>
          </a:prstGeom>
          <a:noFill/>
        </p:spPr>
        <p:txBody>
          <a:bodyPr wrap="square" rtlCol="0">
            <a:spAutoFit/>
          </a:bodyPr>
          <a:lstStyle/>
          <a:p>
            <a:r>
              <a:rPr lang="en-GB" dirty="0" smtClean="0"/>
              <a:t>Some molecules from the pathogen are recognised directly by the plant cell</a:t>
            </a:r>
            <a:endParaRPr lang="en-GB" dirty="0"/>
          </a:p>
        </p:txBody>
      </p:sp>
      <p:sp>
        <p:nvSpPr>
          <p:cNvPr id="8" name="TextBox 7"/>
          <p:cNvSpPr txBox="1"/>
          <p:nvPr/>
        </p:nvSpPr>
        <p:spPr>
          <a:xfrm>
            <a:off x="2224585" y="5076967"/>
            <a:ext cx="2169994" cy="923330"/>
          </a:xfrm>
          <a:prstGeom prst="rect">
            <a:avLst/>
          </a:prstGeom>
          <a:noFill/>
        </p:spPr>
        <p:txBody>
          <a:bodyPr wrap="square" rtlCol="0">
            <a:spAutoFit/>
          </a:bodyPr>
          <a:lstStyle/>
          <a:p>
            <a:r>
              <a:rPr lang="en-GB" dirty="0" smtClean="0"/>
              <a:t>Signalling molecules alert nucleus to an attack</a:t>
            </a:r>
            <a:endParaRPr lang="en-GB" dirty="0"/>
          </a:p>
        </p:txBody>
      </p:sp>
      <p:sp>
        <p:nvSpPr>
          <p:cNvPr id="9" name="TextBox 8"/>
          <p:cNvSpPr txBox="1"/>
          <p:nvPr/>
        </p:nvSpPr>
        <p:spPr>
          <a:xfrm>
            <a:off x="5308979" y="5866431"/>
            <a:ext cx="3111689" cy="923330"/>
          </a:xfrm>
          <a:prstGeom prst="rect">
            <a:avLst/>
          </a:prstGeom>
          <a:noFill/>
        </p:spPr>
        <p:txBody>
          <a:bodyPr wrap="square" rtlCol="0">
            <a:spAutoFit/>
          </a:bodyPr>
          <a:lstStyle/>
          <a:p>
            <a:r>
              <a:rPr lang="en-GB" dirty="0" smtClean="0"/>
              <a:t>Polysaccharides (Callose and lignin) made to strengthen the cell walls</a:t>
            </a:r>
            <a:endParaRPr lang="en-GB" dirty="0"/>
          </a:p>
        </p:txBody>
      </p:sp>
      <p:sp>
        <p:nvSpPr>
          <p:cNvPr id="10" name="TextBox 9"/>
          <p:cNvSpPr txBox="1"/>
          <p:nvPr/>
        </p:nvSpPr>
        <p:spPr>
          <a:xfrm>
            <a:off x="8447964" y="3317016"/>
            <a:ext cx="2906973" cy="923330"/>
          </a:xfrm>
          <a:prstGeom prst="rect">
            <a:avLst/>
          </a:prstGeom>
          <a:noFill/>
        </p:spPr>
        <p:txBody>
          <a:bodyPr wrap="square" rtlCol="0">
            <a:spAutoFit/>
          </a:bodyPr>
          <a:lstStyle/>
          <a:p>
            <a:r>
              <a:rPr lang="en-GB" dirty="0" smtClean="0"/>
              <a:t>Defensive chemicals give the alarm to other cells before they are attacked</a:t>
            </a:r>
            <a:endParaRPr lang="en-GB" dirty="0"/>
          </a:p>
        </p:txBody>
      </p:sp>
      <p:sp>
        <p:nvSpPr>
          <p:cNvPr id="11" name="TextBox 10"/>
          <p:cNvSpPr txBox="1"/>
          <p:nvPr/>
        </p:nvSpPr>
        <p:spPr>
          <a:xfrm>
            <a:off x="7178722" y="655093"/>
            <a:ext cx="2279177" cy="923330"/>
          </a:xfrm>
          <a:prstGeom prst="rect">
            <a:avLst/>
          </a:prstGeom>
          <a:noFill/>
        </p:spPr>
        <p:txBody>
          <a:bodyPr wrap="square" rtlCol="0">
            <a:spAutoFit/>
          </a:bodyPr>
          <a:lstStyle/>
          <a:p>
            <a:r>
              <a:rPr lang="en-GB" dirty="0" smtClean="0"/>
              <a:t>Some defensive molecules directly attack the pathogen</a:t>
            </a:r>
            <a:endParaRPr lang="en-GB" dirty="0"/>
          </a:p>
        </p:txBody>
      </p:sp>
    </p:spTree>
    <p:extLst>
      <p:ext uri="{BB962C8B-B14F-4D97-AF65-F5344CB8AC3E}">
        <p14:creationId xmlns:p14="http://schemas.microsoft.com/office/powerpoint/2010/main" val="282116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Plant Defences</a:t>
            </a:r>
            <a:endParaRPr lang="en-GB" b="1" u="sng" dirty="0"/>
          </a:p>
        </p:txBody>
      </p:sp>
      <p:sp>
        <p:nvSpPr>
          <p:cNvPr id="3" name="Content Placeholder 2"/>
          <p:cNvSpPr>
            <a:spLocks noGrp="1"/>
          </p:cNvSpPr>
          <p:nvPr>
            <p:ph idx="1"/>
          </p:nvPr>
        </p:nvSpPr>
        <p:spPr>
          <a:xfrm>
            <a:off x="723900" y="1690688"/>
            <a:ext cx="10515600" cy="4351338"/>
          </a:xfrm>
        </p:spPr>
        <p:txBody>
          <a:bodyPr/>
          <a:lstStyle/>
          <a:p>
            <a:pPr marL="0" indent="0">
              <a:buNone/>
            </a:pPr>
            <a:r>
              <a:rPr lang="en-GB" dirty="0" smtClean="0"/>
              <a:t>Protection from a pathogen’s initial invasion is achieved via passive defences, such as physical and/ or chemical barriers.</a:t>
            </a:r>
          </a:p>
          <a:p>
            <a:pPr marL="0" indent="0">
              <a:buNone/>
            </a:pPr>
            <a:endParaRPr lang="en-GB" dirty="0" smtClean="0"/>
          </a:p>
        </p:txBody>
      </p:sp>
      <p:sp>
        <p:nvSpPr>
          <p:cNvPr id="4" name="TextBox 3"/>
          <p:cNvSpPr txBox="1"/>
          <p:nvPr/>
        </p:nvSpPr>
        <p:spPr>
          <a:xfrm>
            <a:off x="1028700" y="4296848"/>
            <a:ext cx="1577355" cy="369332"/>
          </a:xfrm>
          <a:prstGeom prst="rect">
            <a:avLst/>
          </a:prstGeom>
          <a:noFill/>
        </p:spPr>
        <p:txBody>
          <a:bodyPr wrap="none" rtlCol="0">
            <a:spAutoFit/>
          </a:bodyPr>
          <a:lstStyle/>
          <a:p>
            <a:r>
              <a:rPr lang="en-GB" dirty="0" smtClean="0"/>
              <a:t>Plant Defences</a:t>
            </a:r>
            <a:endParaRPr lang="en-GB" dirty="0"/>
          </a:p>
        </p:txBody>
      </p:sp>
      <p:sp>
        <p:nvSpPr>
          <p:cNvPr id="5" name="TextBox 4"/>
          <p:cNvSpPr txBox="1"/>
          <p:nvPr/>
        </p:nvSpPr>
        <p:spPr>
          <a:xfrm>
            <a:off x="3817709" y="3016251"/>
            <a:ext cx="1704826" cy="369332"/>
          </a:xfrm>
          <a:prstGeom prst="rect">
            <a:avLst/>
          </a:prstGeom>
          <a:noFill/>
        </p:spPr>
        <p:txBody>
          <a:bodyPr wrap="none" rtlCol="0">
            <a:spAutoFit/>
          </a:bodyPr>
          <a:lstStyle/>
          <a:p>
            <a:r>
              <a:rPr lang="en-GB" dirty="0" smtClean="0"/>
              <a:t>Physical barriers</a:t>
            </a:r>
            <a:endParaRPr lang="en-GB" dirty="0"/>
          </a:p>
        </p:txBody>
      </p:sp>
      <p:sp>
        <p:nvSpPr>
          <p:cNvPr id="6" name="TextBox 5"/>
          <p:cNvSpPr txBox="1"/>
          <p:nvPr/>
        </p:nvSpPr>
        <p:spPr>
          <a:xfrm>
            <a:off x="3759200" y="5672694"/>
            <a:ext cx="1821845" cy="369332"/>
          </a:xfrm>
          <a:prstGeom prst="rect">
            <a:avLst/>
          </a:prstGeom>
          <a:noFill/>
        </p:spPr>
        <p:txBody>
          <a:bodyPr wrap="none" rtlCol="0">
            <a:spAutoFit/>
          </a:bodyPr>
          <a:lstStyle/>
          <a:p>
            <a:r>
              <a:rPr lang="en-GB" dirty="0" smtClean="0"/>
              <a:t>Chemical barriers</a:t>
            </a:r>
            <a:endParaRPr lang="en-GB" dirty="0"/>
          </a:p>
        </p:txBody>
      </p:sp>
      <p:cxnSp>
        <p:nvCxnSpPr>
          <p:cNvPr id="8" name="Straight Arrow Connector 7"/>
          <p:cNvCxnSpPr/>
          <p:nvPr/>
        </p:nvCxnSpPr>
        <p:spPr>
          <a:xfrm flipV="1">
            <a:off x="2768600" y="3385583"/>
            <a:ext cx="1049109" cy="830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01365" y="4711146"/>
            <a:ext cx="957835" cy="96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9105" y="3016251"/>
            <a:ext cx="1901483" cy="1477328"/>
          </a:xfrm>
          <a:prstGeom prst="rect">
            <a:avLst/>
          </a:prstGeom>
          <a:noFill/>
        </p:spPr>
        <p:txBody>
          <a:bodyPr wrap="none" rtlCol="0">
            <a:spAutoFit/>
          </a:bodyPr>
          <a:lstStyle/>
          <a:p>
            <a:r>
              <a:rPr lang="en-GB" dirty="0" smtClean="0"/>
              <a:t>Wax</a:t>
            </a:r>
          </a:p>
          <a:p>
            <a:r>
              <a:rPr lang="en-GB" dirty="0" smtClean="0"/>
              <a:t>Cuticle</a:t>
            </a:r>
          </a:p>
          <a:p>
            <a:r>
              <a:rPr lang="en-GB" dirty="0" smtClean="0"/>
              <a:t>Cell wall</a:t>
            </a:r>
          </a:p>
          <a:p>
            <a:r>
              <a:rPr lang="en-GB" dirty="0" smtClean="0"/>
              <a:t>Stomata</a:t>
            </a:r>
          </a:p>
          <a:p>
            <a:r>
              <a:rPr lang="en-GB" dirty="0" smtClean="0"/>
              <a:t>Callose deposition</a:t>
            </a:r>
            <a:endParaRPr lang="en-GB" dirty="0"/>
          </a:p>
        </p:txBody>
      </p:sp>
      <p:sp>
        <p:nvSpPr>
          <p:cNvPr id="12" name="TextBox 11"/>
          <p:cNvSpPr txBox="1"/>
          <p:nvPr/>
        </p:nvSpPr>
        <p:spPr>
          <a:xfrm>
            <a:off x="6059105" y="4934030"/>
            <a:ext cx="2105448" cy="1200329"/>
          </a:xfrm>
          <a:prstGeom prst="rect">
            <a:avLst/>
          </a:prstGeom>
          <a:noFill/>
        </p:spPr>
        <p:txBody>
          <a:bodyPr wrap="none" rtlCol="0">
            <a:spAutoFit/>
          </a:bodyPr>
          <a:lstStyle/>
          <a:p>
            <a:r>
              <a:rPr lang="en-GB" dirty="0" smtClean="0"/>
              <a:t>Nutrient deprivation</a:t>
            </a:r>
          </a:p>
          <a:p>
            <a:r>
              <a:rPr lang="en-GB" dirty="0" smtClean="0"/>
              <a:t>pH</a:t>
            </a:r>
          </a:p>
          <a:p>
            <a:r>
              <a:rPr lang="en-GB" dirty="0" err="1" smtClean="0"/>
              <a:t>Phytoanticipins</a:t>
            </a:r>
            <a:endParaRPr lang="en-GB" dirty="0" smtClean="0"/>
          </a:p>
          <a:p>
            <a:r>
              <a:rPr lang="en-GB" dirty="0" smtClean="0"/>
              <a:t>Plant </a:t>
            </a:r>
            <a:r>
              <a:rPr lang="en-GB" dirty="0" err="1" smtClean="0"/>
              <a:t>defensins</a:t>
            </a:r>
            <a:endParaRPr lang="en-GB" dirty="0"/>
          </a:p>
        </p:txBody>
      </p:sp>
      <p:sp>
        <p:nvSpPr>
          <p:cNvPr id="13" name="Left Bracket 12"/>
          <p:cNvSpPr/>
          <p:nvPr/>
        </p:nvSpPr>
        <p:spPr>
          <a:xfrm>
            <a:off x="5836665" y="2921000"/>
            <a:ext cx="424435" cy="157257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Left Bracket 13"/>
          <p:cNvSpPr/>
          <p:nvPr/>
        </p:nvSpPr>
        <p:spPr>
          <a:xfrm>
            <a:off x="5883782" y="4886404"/>
            <a:ext cx="424435" cy="157257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5102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2" grpId="0"/>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u="sng" dirty="0" smtClean="0"/>
              <a:t>Physical barriers</a:t>
            </a:r>
            <a:r>
              <a:rPr lang="en-GB" dirty="0" smtClean="0"/>
              <a:t> involve the plants surface, i.e. the cuticle, stomata and cell walls.</a:t>
            </a:r>
          </a:p>
          <a:p>
            <a:pPr marL="0" indent="0">
              <a:buNone/>
            </a:pPr>
            <a:endParaRPr lang="en-GB" u="sng" dirty="0" smtClean="0"/>
          </a:p>
          <a:p>
            <a:pPr marL="0" indent="0">
              <a:buNone/>
            </a:pPr>
            <a:r>
              <a:rPr lang="en-GB" dirty="0" smtClean="0"/>
              <a:t>Some pathogens are able to produce a range of </a:t>
            </a:r>
            <a:r>
              <a:rPr lang="en-GB" dirty="0" err="1" smtClean="0"/>
              <a:t>cutin</a:t>
            </a:r>
            <a:r>
              <a:rPr lang="en-GB" dirty="0" smtClean="0"/>
              <a:t>-degrading enzymes, which are often crucial to the pathogen being successful and penetrating the plant tissue.</a:t>
            </a:r>
          </a:p>
          <a:p>
            <a:pPr marL="0" indent="0">
              <a:buNone/>
            </a:pPr>
            <a:endParaRPr lang="en-GB" dirty="0"/>
          </a:p>
        </p:txBody>
      </p:sp>
    </p:spTree>
    <p:extLst>
      <p:ext uri="{BB962C8B-B14F-4D97-AF65-F5344CB8AC3E}">
        <p14:creationId xmlns:p14="http://schemas.microsoft.com/office/powerpoint/2010/main" val="113208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558800"/>
            <a:ext cx="4416425" cy="2565400"/>
          </a:xfrm>
        </p:spPr>
        <p:txBody>
          <a:bodyPr>
            <a:normAutofit fontScale="90000"/>
          </a:bodyPr>
          <a:lstStyle/>
          <a:p>
            <a:r>
              <a:rPr lang="en-GB" u="sng" dirty="0" smtClean="0"/>
              <a:t>Microscope image showing a fungal hypha that penetrated an epidermal cell of Arabidopsis</a:t>
            </a:r>
            <a:r>
              <a:rPr lang="en-GB" dirty="0" smtClean="0"/>
              <a:t/>
            </a:r>
            <a:br>
              <a:rPr lang="en-GB" dirty="0" smtClean="0"/>
            </a:br>
            <a:endParaRPr lang="en-GB" dirty="0"/>
          </a:p>
        </p:txBody>
      </p:sp>
      <p:sp>
        <p:nvSpPr>
          <p:cNvPr id="6" name="Text Placeholder 5"/>
          <p:cNvSpPr>
            <a:spLocks noGrp="1"/>
          </p:cNvSpPr>
          <p:nvPr>
            <p:ph type="body" sz="half" idx="2"/>
          </p:nvPr>
        </p:nvSpPr>
        <p:spPr>
          <a:xfrm>
            <a:off x="839788" y="4597400"/>
            <a:ext cx="3021012" cy="889000"/>
          </a:xfrm>
        </p:spPr>
        <p:txBody>
          <a:bodyPr/>
          <a:lstStyle/>
          <a:p>
            <a:r>
              <a:rPr lang="en-GB" dirty="0" smtClean="0">
                <a:effectLst/>
              </a:rPr>
              <a:t>© </a:t>
            </a:r>
            <a:r>
              <a:rPr lang="en-GB" dirty="0" err="1" smtClean="0">
                <a:effectLst/>
              </a:rPr>
              <a:t>Dr.</a:t>
            </a:r>
            <a:r>
              <a:rPr lang="en-GB" dirty="0" smtClean="0">
                <a:effectLst/>
              </a:rPr>
              <a:t> Richard O'Connell, MPI for Plant Breeding Research</a:t>
            </a:r>
            <a:endParaRPr lang="en-GB" dirty="0"/>
          </a:p>
        </p:txBody>
      </p:sp>
      <p:pic>
        <p:nvPicPr>
          <p:cNvPr id="7" name="Picture 6"/>
          <p:cNvPicPr>
            <a:picLocks noChangeAspect="1"/>
          </p:cNvPicPr>
          <p:nvPr/>
        </p:nvPicPr>
        <p:blipFill>
          <a:blip r:embed="rId2"/>
          <a:stretch>
            <a:fillRect/>
          </a:stretch>
        </p:blipFill>
        <p:spPr>
          <a:xfrm>
            <a:off x="4642984" y="1257300"/>
            <a:ext cx="7252607" cy="5159375"/>
          </a:xfrm>
          <a:prstGeom prst="rect">
            <a:avLst/>
          </a:prstGeom>
        </p:spPr>
      </p:pic>
    </p:spTree>
    <p:extLst>
      <p:ext uri="{BB962C8B-B14F-4D97-AF65-F5344CB8AC3E}">
        <p14:creationId xmlns:p14="http://schemas.microsoft.com/office/powerpoint/2010/main" val="1290039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p:spPr>
        <p:txBody>
          <a:bodyPr/>
          <a:lstStyle/>
          <a:p>
            <a:pPr marL="0" indent="0">
              <a:buNone/>
            </a:pPr>
            <a:r>
              <a:rPr lang="en-GB" dirty="0" smtClean="0"/>
              <a:t>The thickness of the cuticle, the presence of a secondary cell wall, and the size of the stomatal pores can all affect the success with which a pathogen invades a host.</a:t>
            </a:r>
          </a:p>
          <a:p>
            <a:pPr marL="0" indent="0">
              <a:buNone/>
            </a:pPr>
            <a:endParaRPr lang="en-GB" dirty="0"/>
          </a:p>
          <a:p>
            <a:pPr marL="0" indent="0">
              <a:buNone/>
            </a:pPr>
            <a:r>
              <a:rPr lang="en-GB" dirty="0" smtClean="0"/>
              <a:t>Some plants have very thick cell walls and/or cuticles, and bark which can all provide a better barrier to infection.</a:t>
            </a:r>
          </a:p>
          <a:p>
            <a:pPr marL="0" indent="0">
              <a:buNone/>
            </a:pPr>
            <a:endParaRPr lang="en-GB" dirty="0"/>
          </a:p>
          <a:p>
            <a:pPr marL="0" indent="0">
              <a:buNone/>
            </a:pPr>
            <a:r>
              <a:rPr lang="en-GB" dirty="0" smtClean="0"/>
              <a:t>Some plants also have leaves which have a vertical orientation. This prevents the formation of moisture films on the leaf surface, inhibiting infection by pathogens that are reliant on water for motility.</a:t>
            </a:r>
            <a:endParaRPr lang="en-GB" dirty="0"/>
          </a:p>
        </p:txBody>
      </p:sp>
    </p:spTree>
    <p:extLst>
      <p:ext uri="{BB962C8B-B14F-4D97-AF65-F5344CB8AC3E}">
        <p14:creationId xmlns:p14="http://schemas.microsoft.com/office/powerpoint/2010/main" val="2581184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1269</Words>
  <Application>Microsoft Office PowerPoint</Application>
  <PresentationFormat>Custom</PresentationFormat>
  <Paragraphs>109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Plant Defences Against Pathogens</vt:lpstr>
      <vt:lpstr>What’s the attraction?</vt:lpstr>
      <vt:lpstr>Do plants have an immune system?</vt:lpstr>
      <vt:lpstr>Recognising an attack</vt:lpstr>
      <vt:lpstr>PowerPoint Presentation</vt:lpstr>
      <vt:lpstr>Plant Defences</vt:lpstr>
      <vt:lpstr>PowerPoint Presentation</vt:lpstr>
      <vt:lpstr>Microscope image showing a fungal hypha that penetrated an epidermal cell of Arabidopsis </vt:lpstr>
      <vt:lpstr>PowerPoint Presentation</vt:lpstr>
      <vt:lpstr>Diversity of plant cell wall structure. (A) primary, and (B)-(C) secondary cell walls (source: Taiz L., Zeiger E., 2010)</vt:lpstr>
      <vt:lpstr>Callose</vt:lpstr>
      <vt:lpstr>This image shows callose being deposited as part of a response to being punctured with a needle at the plant cell wall. (Lang et al., 2003). *Image permission pending*</vt:lpstr>
      <vt:lpstr>Chemical defences</vt:lpstr>
      <vt:lpstr>Examples of plant defensive chemicals….</vt:lpstr>
      <vt:lpstr>PowerPoint Presentation</vt:lpstr>
      <vt:lpstr>PowerPoint Presentation</vt:lpstr>
      <vt:lpstr>PowerPoint Presentation</vt:lpstr>
      <vt:lpstr>PowerPoint Presentation</vt:lpstr>
      <vt:lpstr>PowerPoint Presentation</vt:lpstr>
      <vt:lpstr>PowerPoint Presentation</vt:lpstr>
      <vt:lpstr>Make a table or diagram to summarise plant defences against pathogens.                                                                          (4 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Defences Against Pathogens</dc:title>
  <dc:creator>Sarah Nolan</dc:creator>
  <cp:lastModifiedBy>setup-Software Setup Account</cp:lastModifiedBy>
  <cp:revision>55</cp:revision>
  <dcterms:created xsi:type="dcterms:W3CDTF">2015-04-17T09:36:10Z</dcterms:created>
  <dcterms:modified xsi:type="dcterms:W3CDTF">2017-01-25T14:37:30Z</dcterms:modified>
</cp:coreProperties>
</file>