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65" r:id="rId4"/>
    <p:sldId id="264" r:id="rId5"/>
    <p:sldId id="276" r:id="rId6"/>
    <p:sldId id="277" r:id="rId7"/>
    <p:sldId id="266" r:id="rId8"/>
    <p:sldId id="274" r:id="rId9"/>
    <p:sldId id="267" r:id="rId10"/>
    <p:sldId id="259" r:id="rId11"/>
    <p:sldId id="260" r:id="rId12"/>
    <p:sldId id="278" r:id="rId13"/>
    <p:sldId id="261" r:id="rId14"/>
    <p:sldId id="262" r:id="rId15"/>
    <p:sldId id="263" r:id="rId16"/>
    <p:sldId id="268" r:id="rId17"/>
    <p:sldId id="269" r:id="rId18"/>
    <p:sldId id="270" r:id="rId19"/>
    <p:sldId id="271" r:id="rId20"/>
    <p:sldId id="275" r:id="rId21"/>
    <p:sldId id="272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2C094-AC67-4682-A875-89FD14FAF5A1}" type="datetimeFigureOut">
              <a:rPr lang="en-GB" smtClean="0"/>
              <a:t>24/01/2014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074AA-9728-42AD-9AB5-93E6EF1808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781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074AA-9728-42AD-9AB5-93E6EF1808A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142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D40734-6A68-4AF1-AF8E-A8FC034969E0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b="1" smtClean="0"/>
              <a:t>Teacher notes</a:t>
            </a:r>
          </a:p>
          <a:p>
            <a:pPr eaLnBrk="1" hangingPunct="1"/>
            <a:r>
              <a:rPr lang="en-GB" smtClean="0"/>
              <a:t>This four-stage animation shows how competitive and non-competitive inhibitors block the action of enzymes by either binding to, or altering the shape of, their active site.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B37DD66-5483-4B8F-9160-17B9D95288DC}" type="datetimeFigureOut">
              <a:rPr lang="en-GB" smtClean="0"/>
              <a:t>24/01/2014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F422CE7-46E3-4F78-92DB-2AD1E27D097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DD66-5483-4B8F-9160-17B9D95288DC}" type="datetimeFigureOut">
              <a:rPr lang="en-GB" smtClean="0"/>
              <a:t>24/01/2014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2CE7-46E3-4F78-92DB-2AD1E27D097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DD66-5483-4B8F-9160-17B9D95288DC}" type="datetimeFigureOut">
              <a:rPr lang="en-GB" smtClean="0"/>
              <a:t>24/01/2014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2CE7-46E3-4F78-92DB-2AD1E27D097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DAC41-4A41-4DDE-9E1F-5AE67FC9E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00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DD66-5483-4B8F-9160-17B9D95288DC}" type="datetimeFigureOut">
              <a:rPr lang="en-GB" smtClean="0"/>
              <a:t>24/01/2014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2CE7-46E3-4F78-92DB-2AD1E27D097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DD66-5483-4B8F-9160-17B9D95288DC}" type="datetimeFigureOut">
              <a:rPr lang="en-GB" smtClean="0"/>
              <a:t>24/01/2014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2CE7-46E3-4F78-92DB-2AD1E27D097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DD66-5483-4B8F-9160-17B9D95288DC}" type="datetimeFigureOut">
              <a:rPr lang="en-GB" smtClean="0"/>
              <a:t>24/01/2014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2CE7-46E3-4F78-92DB-2AD1E27D097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DD66-5483-4B8F-9160-17B9D95288DC}" type="datetimeFigureOut">
              <a:rPr lang="en-GB" smtClean="0"/>
              <a:t>24/01/2014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2CE7-46E3-4F78-92DB-2AD1E27D0979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DD66-5483-4B8F-9160-17B9D95288DC}" type="datetimeFigureOut">
              <a:rPr lang="en-GB" smtClean="0"/>
              <a:t>24/01/2014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2CE7-46E3-4F78-92DB-2AD1E27D097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DD66-5483-4B8F-9160-17B9D95288DC}" type="datetimeFigureOut">
              <a:rPr lang="en-GB" smtClean="0"/>
              <a:t>24/01/2014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2CE7-46E3-4F78-92DB-2AD1E27D097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B37DD66-5483-4B8F-9160-17B9D95288DC}" type="datetimeFigureOut">
              <a:rPr lang="en-GB" smtClean="0"/>
              <a:t>24/01/2014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F422CE7-46E3-4F78-92DB-2AD1E27D097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B37DD66-5483-4B8F-9160-17B9D95288DC}" type="datetimeFigureOut">
              <a:rPr lang="en-GB" smtClean="0"/>
              <a:t>24/01/2014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F422CE7-46E3-4F78-92DB-2AD1E27D097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B37DD66-5483-4B8F-9160-17B9D95288DC}" type="datetimeFigureOut">
              <a:rPr lang="en-GB" smtClean="0"/>
              <a:t>24/01/2014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F422CE7-46E3-4F78-92DB-2AD1E27D097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5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.uk/education/asguru/biology/02biologicalmolecules/01proteins/11enzymes/index.shtml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/>
              <a:t>2801 June 05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6552728" cy="647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01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96355"/>
          </a:xfrm>
        </p:spPr>
        <p:txBody>
          <a:bodyPr/>
          <a:lstStyle/>
          <a:p>
            <a:pPr eaLnBrk="1" hangingPunct="1"/>
            <a:r>
              <a:rPr lang="en-GB" b="1" u="sng" dirty="0" smtClean="0"/>
              <a:t>Enzymes and temperature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56641" y="1136451"/>
            <a:ext cx="7775689" cy="5073427"/>
          </a:xfrm>
        </p:spPr>
        <p:txBody>
          <a:bodyPr/>
          <a:lstStyle/>
          <a:p>
            <a:pPr eaLnBrk="1" hangingPunct="1"/>
            <a:r>
              <a:rPr lang="en-GB" dirty="0" smtClean="0"/>
              <a:t>Kinetic energy and collision theory</a:t>
            </a:r>
          </a:p>
          <a:p>
            <a:pPr eaLnBrk="1" hangingPunct="1"/>
            <a:r>
              <a:rPr lang="en-GB" dirty="0" smtClean="0"/>
              <a:t>Heat, vibration, breaking bonds and denaturation</a:t>
            </a:r>
          </a:p>
        </p:txBody>
      </p:sp>
      <p:pic>
        <p:nvPicPr>
          <p:cNvPr id="6148" name="Picture 4" descr="http://diverge.hunter.cuny.edu/~weigang/Images/05-06_denaturation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6" y="2276872"/>
            <a:ext cx="7620000" cy="279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1299" y="4941168"/>
            <a:ext cx="7653938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000" b="1" i="1" dirty="0" smtClean="0"/>
              <a:t>Give a definition of denaturation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000" b="1" i="1" dirty="0" smtClean="0"/>
              <a:t>Describe </a:t>
            </a:r>
            <a:r>
              <a:rPr lang="en-GB" sz="2000" b="1" i="1" dirty="0"/>
              <a:t>how heating can lead to denaturation in enzyme </a:t>
            </a:r>
            <a:r>
              <a:rPr lang="en-GB" sz="2000" b="1" i="1" dirty="0" smtClean="0"/>
              <a:t>structure</a:t>
            </a:r>
            <a:endParaRPr lang="en-GB" sz="2000" b="1" i="1" dirty="0"/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6732588" y="6308725"/>
            <a:ext cx="2411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b="1" dirty="0">
                <a:solidFill>
                  <a:srgbClr val="7030A0"/>
                </a:solidFill>
              </a:rPr>
              <a:t>Textbook p128-9</a:t>
            </a:r>
          </a:p>
        </p:txBody>
      </p:sp>
    </p:spTree>
    <p:extLst>
      <p:ext uri="{BB962C8B-B14F-4D97-AF65-F5344CB8AC3E}">
        <p14:creationId xmlns:p14="http://schemas.microsoft.com/office/powerpoint/2010/main" val="355490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95536" y="411510"/>
            <a:ext cx="8229600" cy="857250"/>
          </a:xfrm>
        </p:spPr>
        <p:txBody>
          <a:bodyPr/>
          <a:lstStyle/>
          <a:p>
            <a:pPr eaLnBrk="1" hangingPunct="1"/>
            <a:r>
              <a:rPr lang="en-GB" b="1" u="sng" dirty="0" smtClean="0"/>
              <a:t>Optimum temperatures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42938" y="4786313"/>
            <a:ext cx="7889502" cy="126841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 charset="0"/>
              <a:buNone/>
            </a:pPr>
            <a:r>
              <a:rPr lang="en-GB" dirty="0" smtClean="0"/>
              <a:t>	</a:t>
            </a:r>
            <a:r>
              <a:rPr lang="en-GB" sz="2200" dirty="0" smtClean="0"/>
              <a:t>Refer to the graph to explain the effect of temperature on enzymes.</a:t>
            </a:r>
          </a:p>
          <a:p>
            <a:pPr eaLnBrk="1" hangingPunct="1">
              <a:buFont typeface="Arial" charset="0"/>
              <a:buNone/>
            </a:pPr>
            <a:r>
              <a:rPr lang="en-GB" sz="2200" b="1" i="1" dirty="0" smtClean="0">
                <a:solidFill>
                  <a:srgbClr val="C00000"/>
                </a:solidFill>
              </a:rPr>
              <a:t>Include: </a:t>
            </a:r>
          </a:p>
          <a:p>
            <a:pPr eaLnBrk="1" hangingPunct="1">
              <a:buFont typeface="Arial" charset="0"/>
              <a:buNone/>
            </a:pPr>
            <a:r>
              <a:rPr lang="en-GB" sz="2200" b="1" i="1" dirty="0">
                <a:solidFill>
                  <a:srgbClr val="C00000"/>
                </a:solidFill>
              </a:rPr>
              <a:t>	</a:t>
            </a:r>
            <a:r>
              <a:rPr lang="en-GB" sz="2200" b="1" i="1" dirty="0" smtClean="0">
                <a:solidFill>
                  <a:srgbClr val="C00000"/>
                </a:solidFill>
              </a:rPr>
              <a:t>Kinetic energy, Collision theory , enzyme/substrate complexes, denaturation</a:t>
            </a:r>
          </a:p>
        </p:txBody>
      </p:sp>
      <p:pic>
        <p:nvPicPr>
          <p:cNvPr id="14340" name="Picture 2" descr="http://www.bbc.co.uk/scotland/education/bitesize/standard/img/biology/temperature_grap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5304631" cy="337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6732588" y="6308725"/>
            <a:ext cx="2411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7030A0"/>
                </a:solidFill>
              </a:rPr>
              <a:t>Textbook p128-9</a:t>
            </a:r>
          </a:p>
        </p:txBody>
      </p:sp>
    </p:spTree>
    <p:extLst>
      <p:ext uri="{BB962C8B-B14F-4D97-AF65-F5344CB8AC3E}">
        <p14:creationId xmlns:p14="http://schemas.microsoft.com/office/powerpoint/2010/main" val="35925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836712"/>
            <a:ext cx="691276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Precise terminology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Formation of enzyme substrate complexes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Increase in the kinetic energy of the substrate and enzyme molecules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High temperatures disrupt the tertiary structure of the enzyme by breaking the tertiary bonds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1488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67544" y="381000"/>
            <a:ext cx="8229600" cy="928688"/>
          </a:xfrm>
        </p:spPr>
        <p:txBody>
          <a:bodyPr/>
          <a:lstStyle/>
          <a:p>
            <a:pPr eaLnBrk="1" hangingPunct="1"/>
            <a:r>
              <a:rPr lang="en-GB" b="1" u="sng" dirty="0" smtClean="0"/>
              <a:t>Enzymes and pH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827584" y="1268760"/>
            <a:ext cx="4567436" cy="5126038"/>
          </a:xfrm>
        </p:spPr>
        <p:txBody>
          <a:bodyPr/>
          <a:lstStyle/>
          <a:p>
            <a:pPr eaLnBrk="1" hangingPunct="1"/>
            <a:r>
              <a:rPr lang="en-GB" dirty="0" smtClean="0"/>
              <a:t>What is pH?</a:t>
            </a:r>
          </a:p>
          <a:p>
            <a:pPr eaLnBrk="1" hangingPunct="1"/>
            <a:r>
              <a:rPr lang="en-GB" dirty="0" smtClean="0"/>
              <a:t>pH and bonds </a:t>
            </a:r>
          </a:p>
          <a:p>
            <a:pPr eaLnBrk="1" hangingPunct="1">
              <a:buFont typeface="Arial" charset="0"/>
              <a:buNone/>
            </a:pPr>
            <a:r>
              <a:rPr lang="en-GB" dirty="0" smtClean="0"/>
              <a:t>	(interfere with hydrogen bonds and ionic bonds-tertiary structure affected)</a:t>
            </a:r>
          </a:p>
          <a:p>
            <a:pPr eaLnBrk="1" hangingPunct="1">
              <a:buFont typeface="Arial" charset="0"/>
              <a:buNone/>
            </a:pPr>
            <a:endParaRPr lang="en-GB" dirty="0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507" y="1340768"/>
            <a:ext cx="296090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6732588" y="6516688"/>
            <a:ext cx="2411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7030A0"/>
                </a:solidFill>
              </a:rPr>
              <a:t>Textbook p130-131</a:t>
            </a:r>
          </a:p>
        </p:txBody>
      </p:sp>
    </p:spTree>
    <p:extLst>
      <p:ext uri="{BB962C8B-B14F-4D97-AF65-F5344CB8AC3E}">
        <p14:creationId xmlns:p14="http://schemas.microsoft.com/office/powerpoint/2010/main" val="86088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52128"/>
          </a:xfrm>
        </p:spPr>
        <p:txBody>
          <a:bodyPr/>
          <a:lstStyle/>
          <a:p>
            <a:pPr eaLnBrk="1" hangingPunct="1"/>
            <a:r>
              <a:rPr lang="en-GB" b="1" u="sng" dirty="0" smtClean="0"/>
              <a:t>pH and active site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17" y="1484784"/>
            <a:ext cx="6471295" cy="447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6732588" y="6516688"/>
            <a:ext cx="2411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7030A0"/>
                </a:solidFill>
              </a:rPr>
              <a:t>Textbook p130-131</a:t>
            </a:r>
          </a:p>
        </p:txBody>
      </p:sp>
      <p:sp>
        <p:nvSpPr>
          <p:cNvPr id="4" name="Rectangle 3"/>
          <p:cNvSpPr/>
          <p:nvPr/>
        </p:nvSpPr>
        <p:spPr>
          <a:xfrm>
            <a:off x="5162960" y="1196752"/>
            <a:ext cx="3168352" cy="2677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/>
              <a:t>Importance in terms of induced-fit hypothesis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/>
              <a:t>Increasing H ions, alters charges around the active site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3041" y="2708919"/>
            <a:ext cx="5197192" cy="3014149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13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914400" y="554385"/>
            <a:ext cx="8229600" cy="71437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GB" b="1" u="sng" dirty="0" smtClean="0"/>
              <a:t>Optimum pH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643438" y="548679"/>
            <a:ext cx="3744986" cy="3308945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GB" sz="2800" dirty="0" smtClean="0"/>
              <a:t>Varies depending on enzyme (e.g. where found)</a:t>
            </a:r>
          </a:p>
          <a:p>
            <a:pPr eaLnBrk="1" hangingPunct="1"/>
            <a:r>
              <a:rPr lang="en-GB" sz="2800" dirty="0" smtClean="0"/>
              <a:t>At optimum, concentration of H ions in solution gives the tertiary structure the best overall shape.</a:t>
            </a:r>
          </a:p>
          <a:p>
            <a:pPr eaLnBrk="1" hangingPunct="1"/>
            <a:r>
              <a:rPr lang="en-GB" sz="2800" dirty="0" smtClean="0"/>
              <a:t>Range is generally fairly narrow</a:t>
            </a:r>
          </a:p>
        </p:txBody>
      </p:sp>
      <p:pic>
        <p:nvPicPr>
          <p:cNvPr id="17412" name="Picture 2" descr="http://www.thestudentroom.co.uk/w/images/thumb/8/83/PH_factor.JPG/500px-PH_fac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3981524" cy="285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4214813"/>
            <a:ext cx="7416824" cy="20005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000" dirty="0" smtClean="0"/>
              <a:t>Buffer solutions at set pH values are used to carry out enzyme reactions. The rate can then be calculated and the optimum found.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000" dirty="0"/>
              <a:t>Denaturation will only occur in extreme changes of pH away from the </a:t>
            </a:r>
            <a:r>
              <a:rPr lang="en-GB" sz="2000" dirty="0" smtClean="0"/>
              <a:t>optimum</a:t>
            </a:r>
            <a:r>
              <a:rPr lang="en-GB" sz="2400" dirty="0" smtClean="0"/>
              <a:t>. </a:t>
            </a:r>
            <a:r>
              <a:rPr lang="en-GB" sz="2000" dirty="0" smtClean="0"/>
              <a:t>The further from the optimum the faster the rate of denaturation will be.</a:t>
            </a: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6732588" y="6516688"/>
            <a:ext cx="2411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7030A0"/>
                </a:solidFill>
              </a:rPr>
              <a:t>Textbook p130-131</a:t>
            </a:r>
          </a:p>
        </p:txBody>
      </p:sp>
    </p:spTree>
    <p:extLst>
      <p:ext uri="{BB962C8B-B14F-4D97-AF65-F5344CB8AC3E}">
        <p14:creationId xmlns:p14="http://schemas.microsoft.com/office/powerpoint/2010/main" val="205775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3613" y="476672"/>
            <a:ext cx="8229600" cy="692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b="1" u="sng" dirty="0" smtClean="0"/>
              <a:t>Inhibitors</a:t>
            </a:r>
            <a:r>
              <a:rPr lang="en-GB" sz="4000" b="1" u="sng" dirty="0" smtClean="0">
                <a:solidFill>
                  <a:schemeClr val="accent2"/>
                </a:solidFill>
              </a:rPr>
              <a:t> </a:t>
            </a:r>
            <a:endParaRPr lang="en-US" sz="4000" b="1" u="sng" dirty="0" smtClean="0">
              <a:solidFill>
                <a:schemeClr val="accent2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7" y="1268760"/>
            <a:ext cx="7704856" cy="5759450"/>
          </a:xfrm>
        </p:spPr>
        <p:txBody>
          <a:bodyPr/>
          <a:lstStyle/>
          <a:p>
            <a:pPr eaLnBrk="1" hangingPunct="1"/>
            <a:r>
              <a:rPr lang="en-GB" b="1" dirty="0" smtClean="0"/>
              <a:t>Competitive</a:t>
            </a:r>
          </a:p>
          <a:p>
            <a:pPr eaLnBrk="1" hangingPunct="1">
              <a:buFontTx/>
              <a:buNone/>
            </a:pPr>
            <a:r>
              <a:rPr lang="en-GB" dirty="0" smtClean="0"/>
              <a:t>	Similar in shape to substrate</a:t>
            </a:r>
          </a:p>
          <a:p>
            <a:pPr eaLnBrk="1" hangingPunct="1"/>
            <a:r>
              <a:rPr lang="en-GB" b="1" dirty="0" smtClean="0"/>
              <a:t>Non competitive</a:t>
            </a:r>
          </a:p>
          <a:p>
            <a:pPr eaLnBrk="1" hangingPunct="1">
              <a:buFontTx/>
              <a:buNone/>
            </a:pPr>
            <a:r>
              <a:rPr lang="en-GB" dirty="0" smtClean="0"/>
              <a:t>	Do not compete with substrate molecules for a place in the active site</a:t>
            </a:r>
          </a:p>
          <a:p>
            <a:pPr eaLnBrk="1" hangingPunct="1"/>
            <a:r>
              <a:rPr lang="en-GB" b="1" dirty="0" smtClean="0"/>
              <a:t>Permanent</a:t>
            </a:r>
          </a:p>
          <a:p>
            <a:pPr eaLnBrk="1" hangingPunct="1">
              <a:buFontTx/>
              <a:buNone/>
            </a:pPr>
            <a:r>
              <a:rPr lang="en-GB" dirty="0" smtClean="0"/>
              <a:t>	Most competitive inhibitors are not permanent  (action is reversible). </a:t>
            </a:r>
          </a:p>
          <a:p>
            <a:pPr eaLnBrk="1" hangingPunct="1">
              <a:buFontTx/>
              <a:buNone/>
            </a:pPr>
            <a:r>
              <a:rPr lang="en-GB" dirty="0" smtClean="0"/>
              <a:t>	Many non competitive inhibitors bind permanently to enzyme molecules 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55576" y="1124744"/>
            <a:ext cx="7704855" cy="20621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200" b="1" dirty="0"/>
              <a:t>An enzyme inhibitor is any substance or molecule that slows down the rate of an enzyme-controlled reaction by affecting the enzyme molecule in some way</a:t>
            </a:r>
            <a:r>
              <a:rPr lang="en-GB" sz="3200" b="1" dirty="0">
                <a:solidFill>
                  <a:srgbClr val="FFC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294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2606" y="419100"/>
            <a:ext cx="8229600" cy="692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/>
              <a:t>Enzyme inhibitors</a:t>
            </a:r>
          </a:p>
        </p:txBody>
      </p:sp>
      <p:pic>
        <p:nvPicPr>
          <p:cNvPr id="1028" name="Picture 3" descr="flash_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5888"/>
            <a:ext cx="3857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 descr="notes_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8" y="150813"/>
            <a:ext cx="4429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37" name="ShockwaveFlash1" r:id="rId2" imgW="7849696" imgH="5021705"/>
        </mc:Choice>
        <mc:Fallback>
          <p:control name="ShockwaveFlash1" r:id="rId2" imgW="7849696" imgH="5021705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5650" y="1052513"/>
                  <a:ext cx="7848600" cy="5021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5154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557338"/>
            <a:ext cx="8229600" cy="1139825"/>
          </a:xfrm>
        </p:spPr>
        <p:txBody>
          <a:bodyPr/>
          <a:lstStyle/>
          <a:p>
            <a:pPr eaLnBrk="1" hangingPunct="1"/>
            <a:r>
              <a:rPr lang="en-GB" b="1" smtClean="0">
                <a:solidFill>
                  <a:schemeClr val="accent2"/>
                </a:solidFill>
              </a:rPr>
              <a:t>Irreversible</a:t>
            </a:r>
            <a:r>
              <a:rPr lang="en-GB" smtClean="0"/>
              <a:t> inhibition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636838"/>
            <a:ext cx="7488312" cy="2232025"/>
          </a:xfrm>
        </p:spPr>
        <p:txBody>
          <a:bodyPr/>
          <a:lstStyle/>
          <a:p>
            <a:pPr eaLnBrk="1" hangingPunct="1"/>
            <a:r>
              <a:rPr lang="en-GB" sz="2400" smtClean="0"/>
              <a:t>The inhibitor binds permanently with the enzyme and changes the shape of the active site preventing substrate binding.</a:t>
            </a:r>
          </a:p>
          <a:p>
            <a:pPr eaLnBrk="1" hangingPunct="1"/>
            <a:r>
              <a:rPr lang="en-GB" sz="2400" smtClean="0"/>
              <a:t>e.g. heavy metal ions – mercury, lead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00113" y="635000"/>
            <a:ext cx="41767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3200"/>
              <a:t>Normal enzyme substrate binding:</a:t>
            </a:r>
          </a:p>
        </p:txBody>
      </p:sp>
      <p:sp>
        <p:nvSpPr>
          <p:cNvPr id="15365" name="Freeform 5"/>
          <p:cNvSpPr>
            <a:spLocks/>
          </p:cNvSpPr>
          <p:nvPr/>
        </p:nvSpPr>
        <p:spPr bwMode="auto">
          <a:xfrm>
            <a:off x="4932363" y="333375"/>
            <a:ext cx="2508250" cy="1127125"/>
          </a:xfrm>
          <a:custGeom>
            <a:avLst/>
            <a:gdLst>
              <a:gd name="T0" fmla="*/ 428 w 1580"/>
              <a:gd name="T1" fmla="*/ 56 h 710"/>
              <a:gd name="T2" fmla="*/ 68 w 1580"/>
              <a:gd name="T3" fmla="*/ 61 h 710"/>
              <a:gd name="T4" fmla="*/ 68 w 1580"/>
              <a:gd name="T5" fmla="*/ 655 h 710"/>
              <a:gd name="T6" fmla="*/ 123 w 1580"/>
              <a:gd name="T7" fmla="*/ 710 h 710"/>
              <a:gd name="T8" fmla="*/ 1458 w 1580"/>
              <a:gd name="T9" fmla="*/ 673 h 710"/>
              <a:gd name="T10" fmla="*/ 1577 w 1580"/>
              <a:gd name="T11" fmla="*/ 573 h 710"/>
              <a:gd name="T12" fmla="*/ 1540 w 1580"/>
              <a:gd name="T13" fmla="*/ 372 h 710"/>
              <a:gd name="T14" fmla="*/ 1486 w 1580"/>
              <a:gd name="T15" fmla="*/ 216 h 710"/>
              <a:gd name="T16" fmla="*/ 1440 w 1580"/>
              <a:gd name="T17" fmla="*/ 106 h 710"/>
              <a:gd name="T18" fmla="*/ 1412 w 1580"/>
              <a:gd name="T19" fmla="*/ 88 h 710"/>
              <a:gd name="T20" fmla="*/ 1358 w 1580"/>
              <a:gd name="T21" fmla="*/ 52 h 710"/>
              <a:gd name="T22" fmla="*/ 955 w 1580"/>
              <a:gd name="T23" fmla="*/ 61 h 710"/>
              <a:gd name="T24" fmla="*/ 946 w 1580"/>
              <a:gd name="T25" fmla="*/ 262 h 710"/>
              <a:gd name="T26" fmla="*/ 626 w 1580"/>
              <a:gd name="T27" fmla="*/ 271 h 710"/>
              <a:gd name="T28" fmla="*/ 608 w 1580"/>
              <a:gd name="T29" fmla="*/ 326 h 710"/>
              <a:gd name="T30" fmla="*/ 599 w 1580"/>
              <a:gd name="T31" fmla="*/ 490 h 710"/>
              <a:gd name="T32" fmla="*/ 571 w 1580"/>
              <a:gd name="T33" fmla="*/ 500 h 710"/>
              <a:gd name="T34" fmla="*/ 516 w 1580"/>
              <a:gd name="T35" fmla="*/ 527 h 710"/>
              <a:gd name="T36" fmla="*/ 452 w 1580"/>
              <a:gd name="T37" fmla="*/ 518 h 710"/>
              <a:gd name="T38" fmla="*/ 434 w 1580"/>
              <a:gd name="T39" fmla="*/ 454 h 710"/>
              <a:gd name="T40" fmla="*/ 428 w 1580"/>
              <a:gd name="T41" fmla="*/ 56 h 71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580"/>
              <a:gd name="T64" fmla="*/ 0 h 710"/>
              <a:gd name="T65" fmla="*/ 1580 w 1580"/>
              <a:gd name="T66" fmla="*/ 710 h 71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580" h="710">
                <a:moveTo>
                  <a:pt x="428" y="56"/>
                </a:moveTo>
                <a:cubicBezTo>
                  <a:pt x="317" y="4"/>
                  <a:pt x="183" y="24"/>
                  <a:pt x="68" y="61"/>
                </a:cubicBezTo>
                <a:cubicBezTo>
                  <a:pt x="0" y="266"/>
                  <a:pt x="50" y="104"/>
                  <a:pt x="68" y="655"/>
                </a:cubicBezTo>
                <a:cubicBezTo>
                  <a:pt x="69" y="689"/>
                  <a:pt x="97" y="701"/>
                  <a:pt x="123" y="710"/>
                </a:cubicBezTo>
                <a:cubicBezTo>
                  <a:pt x="578" y="702"/>
                  <a:pt x="999" y="679"/>
                  <a:pt x="1458" y="673"/>
                </a:cubicBezTo>
                <a:cubicBezTo>
                  <a:pt x="1526" y="651"/>
                  <a:pt x="1545" y="638"/>
                  <a:pt x="1577" y="573"/>
                </a:cubicBezTo>
                <a:cubicBezTo>
                  <a:pt x="1570" y="468"/>
                  <a:pt x="1580" y="447"/>
                  <a:pt x="1540" y="372"/>
                </a:cubicBezTo>
                <a:cubicBezTo>
                  <a:pt x="1529" y="314"/>
                  <a:pt x="1512" y="267"/>
                  <a:pt x="1486" y="216"/>
                </a:cubicBezTo>
                <a:cubicBezTo>
                  <a:pt x="1468" y="181"/>
                  <a:pt x="1469" y="135"/>
                  <a:pt x="1440" y="106"/>
                </a:cubicBezTo>
                <a:cubicBezTo>
                  <a:pt x="1432" y="98"/>
                  <a:pt x="1421" y="95"/>
                  <a:pt x="1412" y="88"/>
                </a:cubicBezTo>
                <a:cubicBezTo>
                  <a:pt x="1366" y="50"/>
                  <a:pt x="1406" y="68"/>
                  <a:pt x="1358" y="52"/>
                </a:cubicBezTo>
                <a:cubicBezTo>
                  <a:pt x="1224" y="55"/>
                  <a:pt x="1075" y="0"/>
                  <a:pt x="955" y="61"/>
                </a:cubicBezTo>
                <a:cubicBezTo>
                  <a:pt x="895" y="91"/>
                  <a:pt x="1003" y="226"/>
                  <a:pt x="946" y="262"/>
                </a:cubicBezTo>
                <a:cubicBezTo>
                  <a:pt x="856" y="319"/>
                  <a:pt x="733" y="268"/>
                  <a:pt x="626" y="271"/>
                </a:cubicBezTo>
                <a:cubicBezTo>
                  <a:pt x="620" y="289"/>
                  <a:pt x="609" y="307"/>
                  <a:pt x="608" y="326"/>
                </a:cubicBezTo>
                <a:cubicBezTo>
                  <a:pt x="605" y="381"/>
                  <a:pt x="610" y="436"/>
                  <a:pt x="599" y="490"/>
                </a:cubicBezTo>
                <a:cubicBezTo>
                  <a:pt x="597" y="500"/>
                  <a:pt x="580" y="496"/>
                  <a:pt x="571" y="500"/>
                </a:cubicBezTo>
                <a:cubicBezTo>
                  <a:pt x="506" y="533"/>
                  <a:pt x="581" y="506"/>
                  <a:pt x="516" y="527"/>
                </a:cubicBezTo>
                <a:cubicBezTo>
                  <a:pt x="495" y="524"/>
                  <a:pt x="470" y="529"/>
                  <a:pt x="452" y="518"/>
                </a:cubicBezTo>
                <a:cubicBezTo>
                  <a:pt x="433" y="506"/>
                  <a:pt x="435" y="476"/>
                  <a:pt x="434" y="454"/>
                </a:cubicBezTo>
                <a:cubicBezTo>
                  <a:pt x="429" y="321"/>
                  <a:pt x="430" y="189"/>
                  <a:pt x="428" y="56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659563" y="711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/>
              <a:t>E</a:t>
            </a:r>
          </a:p>
        </p:txBody>
      </p:sp>
      <p:sp>
        <p:nvSpPr>
          <p:cNvPr id="15367" name="Freeform 7"/>
          <p:cNvSpPr>
            <a:spLocks/>
          </p:cNvSpPr>
          <p:nvPr/>
        </p:nvSpPr>
        <p:spPr bwMode="auto">
          <a:xfrm>
            <a:off x="5624513" y="333375"/>
            <a:ext cx="792162" cy="830263"/>
          </a:xfrm>
          <a:custGeom>
            <a:avLst/>
            <a:gdLst>
              <a:gd name="T0" fmla="*/ 24 w 499"/>
              <a:gd name="T1" fmla="*/ 45 h 523"/>
              <a:gd name="T2" fmla="*/ 33 w 499"/>
              <a:gd name="T3" fmla="*/ 493 h 523"/>
              <a:gd name="T4" fmla="*/ 125 w 499"/>
              <a:gd name="T5" fmla="*/ 484 h 523"/>
              <a:gd name="T6" fmla="*/ 171 w 499"/>
              <a:gd name="T7" fmla="*/ 274 h 523"/>
              <a:gd name="T8" fmla="*/ 326 w 499"/>
              <a:gd name="T9" fmla="*/ 274 h 523"/>
              <a:gd name="T10" fmla="*/ 491 w 499"/>
              <a:gd name="T11" fmla="*/ 246 h 523"/>
              <a:gd name="T12" fmla="*/ 463 w 499"/>
              <a:gd name="T13" fmla="*/ 109 h 523"/>
              <a:gd name="T14" fmla="*/ 408 w 499"/>
              <a:gd name="T15" fmla="*/ 27 h 523"/>
              <a:gd name="T16" fmla="*/ 24 w 499"/>
              <a:gd name="T17" fmla="*/ 45 h 5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9"/>
              <a:gd name="T28" fmla="*/ 0 h 523"/>
              <a:gd name="T29" fmla="*/ 499 w 499"/>
              <a:gd name="T30" fmla="*/ 523 h 5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9" h="523">
                <a:moveTo>
                  <a:pt x="24" y="45"/>
                </a:moveTo>
                <a:cubicBezTo>
                  <a:pt x="27" y="194"/>
                  <a:pt x="0" y="347"/>
                  <a:pt x="33" y="493"/>
                </a:cubicBezTo>
                <a:cubicBezTo>
                  <a:pt x="40" y="523"/>
                  <a:pt x="112" y="512"/>
                  <a:pt x="125" y="484"/>
                </a:cubicBezTo>
                <a:cubicBezTo>
                  <a:pt x="157" y="414"/>
                  <a:pt x="94" y="280"/>
                  <a:pt x="171" y="274"/>
                </a:cubicBezTo>
                <a:cubicBezTo>
                  <a:pt x="205" y="235"/>
                  <a:pt x="273" y="279"/>
                  <a:pt x="326" y="274"/>
                </a:cubicBezTo>
                <a:cubicBezTo>
                  <a:pt x="379" y="269"/>
                  <a:pt x="468" y="273"/>
                  <a:pt x="491" y="246"/>
                </a:cubicBezTo>
                <a:cubicBezTo>
                  <a:pt x="483" y="195"/>
                  <a:pt x="499" y="147"/>
                  <a:pt x="463" y="109"/>
                </a:cubicBezTo>
                <a:cubicBezTo>
                  <a:pt x="442" y="44"/>
                  <a:pt x="438" y="70"/>
                  <a:pt x="408" y="27"/>
                </a:cubicBezTo>
                <a:cubicBezTo>
                  <a:pt x="42" y="36"/>
                  <a:pt x="165" y="0"/>
                  <a:pt x="24" y="45"/>
                </a:cubicBezTo>
                <a:close/>
              </a:path>
            </a:pathLst>
          </a:cu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5867400" y="3524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>
                <a:solidFill>
                  <a:srgbClr val="6600CC"/>
                </a:solidFill>
              </a:rPr>
              <a:t>S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124075" y="4437063"/>
            <a:ext cx="792163" cy="830262"/>
            <a:chOff x="1474" y="2931"/>
            <a:chExt cx="499" cy="523"/>
          </a:xfrm>
        </p:grpSpPr>
        <p:sp>
          <p:nvSpPr>
            <p:cNvPr id="8215" name="Freeform 10"/>
            <p:cNvSpPr>
              <a:spLocks/>
            </p:cNvSpPr>
            <p:nvPr/>
          </p:nvSpPr>
          <p:spPr bwMode="auto">
            <a:xfrm>
              <a:off x="1474" y="2931"/>
              <a:ext cx="499" cy="523"/>
            </a:xfrm>
            <a:custGeom>
              <a:avLst/>
              <a:gdLst>
                <a:gd name="T0" fmla="*/ 24 w 499"/>
                <a:gd name="T1" fmla="*/ 45 h 523"/>
                <a:gd name="T2" fmla="*/ 33 w 499"/>
                <a:gd name="T3" fmla="*/ 493 h 523"/>
                <a:gd name="T4" fmla="*/ 125 w 499"/>
                <a:gd name="T5" fmla="*/ 484 h 523"/>
                <a:gd name="T6" fmla="*/ 171 w 499"/>
                <a:gd name="T7" fmla="*/ 274 h 523"/>
                <a:gd name="T8" fmla="*/ 326 w 499"/>
                <a:gd name="T9" fmla="*/ 274 h 523"/>
                <a:gd name="T10" fmla="*/ 491 w 499"/>
                <a:gd name="T11" fmla="*/ 246 h 523"/>
                <a:gd name="T12" fmla="*/ 463 w 499"/>
                <a:gd name="T13" fmla="*/ 109 h 523"/>
                <a:gd name="T14" fmla="*/ 408 w 499"/>
                <a:gd name="T15" fmla="*/ 27 h 523"/>
                <a:gd name="T16" fmla="*/ 24 w 499"/>
                <a:gd name="T17" fmla="*/ 45 h 5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9"/>
                <a:gd name="T28" fmla="*/ 0 h 523"/>
                <a:gd name="T29" fmla="*/ 499 w 499"/>
                <a:gd name="T30" fmla="*/ 523 h 5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9" h="523">
                  <a:moveTo>
                    <a:pt x="24" y="45"/>
                  </a:moveTo>
                  <a:cubicBezTo>
                    <a:pt x="27" y="194"/>
                    <a:pt x="0" y="347"/>
                    <a:pt x="33" y="493"/>
                  </a:cubicBezTo>
                  <a:cubicBezTo>
                    <a:pt x="40" y="523"/>
                    <a:pt x="112" y="512"/>
                    <a:pt x="125" y="484"/>
                  </a:cubicBezTo>
                  <a:cubicBezTo>
                    <a:pt x="157" y="414"/>
                    <a:pt x="94" y="280"/>
                    <a:pt x="171" y="274"/>
                  </a:cubicBezTo>
                  <a:cubicBezTo>
                    <a:pt x="205" y="235"/>
                    <a:pt x="273" y="279"/>
                    <a:pt x="326" y="274"/>
                  </a:cubicBezTo>
                  <a:cubicBezTo>
                    <a:pt x="379" y="269"/>
                    <a:pt x="468" y="273"/>
                    <a:pt x="491" y="246"/>
                  </a:cubicBezTo>
                  <a:cubicBezTo>
                    <a:pt x="483" y="195"/>
                    <a:pt x="499" y="147"/>
                    <a:pt x="463" y="109"/>
                  </a:cubicBezTo>
                  <a:cubicBezTo>
                    <a:pt x="442" y="44"/>
                    <a:pt x="438" y="70"/>
                    <a:pt x="408" y="27"/>
                  </a:cubicBezTo>
                  <a:cubicBezTo>
                    <a:pt x="42" y="36"/>
                    <a:pt x="165" y="0"/>
                    <a:pt x="24" y="45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16" name="Text Box 11"/>
            <p:cNvSpPr txBox="1">
              <a:spLocks noChangeArrowheads="1"/>
            </p:cNvSpPr>
            <p:nvPr/>
          </p:nvSpPr>
          <p:spPr bwMode="auto">
            <a:xfrm>
              <a:off x="1627" y="2943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2400">
                  <a:solidFill>
                    <a:srgbClr val="6600CC"/>
                  </a:solidFill>
                </a:rPr>
                <a:t>S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187450" y="5229225"/>
            <a:ext cx="2508250" cy="1127125"/>
            <a:chOff x="839" y="3294"/>
            <a:chExt cx="1580" cy="710"/>
          </a:xfrm>
        </p:grpSpPr>
        <p:sp>
          <p:nvSpPr>
            <p:cNvPr id="8213" name="Freeform 13"/>
            <p:cNvSpPr>
              <a:spLocks/>
            </p:cNvSpPr>
            <p:nvPr/>
          </p:nvSpPr>
          <p:spPr bwMode="auto">
            <a:xfrm>
              <a:off x="839" y="3294"/>
              <a:ext cx="1580" cy="710"/>
            </a:xfrm>
            <a:custGeom>
              <a:avLst/>
              <a:gdLst>
                <a:gd name="T0" fmla="*/ 428 w 1580"/>
                <a:gd name="T1" fmla="*/ 56 h 710"/>
                <a:gd name="T2" fmla="*/ 68 w 1580"/>
                <a:gd name="T3" fmla="*/ 61 h 710"/>
                <a:gd name="T4" fmla="*/ 68 w 1580"/>
                <a:gd name="T5" fmla="*/ 655 h 710"/>
                <a:gd name="T6" fmla="*/ 123 w 1580"/>
                <a:gd name="T7" fmla="*/ 710 h 710"/>
                <a:gd name="T8" fmla="*/ 1458 w 1580"/>
                <a:gd name="T9" fmla="*/ 673 h 710"/>
                <a:gd name="T10" fmla="*/ 1577 w 1580"/>
                <a:gd name="T11" fmla="*/ 573 h 710"/>
                <a:gd name="T12" fmla="*/ 1540 w 1580"/>
                <a:gd name="T13" fmla="*/ 372 h 710"/>
                <a:gd name="T14" fmla="*/ 1486 w 1580"/>
                <a:gd name="T15" fmla="*/ 216 h 710"/>
                <a:gd name="T16" fmla="*/ 1440 w 1580"/>
                <a:gd name="T17" fmla="*/ 106 h 710"/>
                <a:gd name="T18" fmla="*/ 1412 w 1580"/>
                <a:gd name="T19" fmla="*/ 88 h 710"/>
                <a:gd name="T20" fmla="*/ 1358 w 1580"/>
                <a:gd name="T21" fmla="*/ 52 h 710"/>
                <a:gd name="T22" fmla="*/ 955 w 1580"/>
                <a:gd name="T23" fmla="*/ 61 h 710"/>
                <a:gd name="T24" fmla="*/ 946 w 1580"/>
                <a:gd name="T25" fmla="*/ 262 h 710"/>
                <a:gd name="T26" fmla="*/ 626 w 1580"/>
                <a:gd name="T27" fmla="*/ 271 h 710"/>
                <a:gd name="T28" fmla="*/ 608 w 1580"/>
                <a:gd name="T29" fmla="*/ 326 h 710"/>
                <a:gd name="T30" fmla="*/ 599 w 1580"/>
                <a:gd name="T31" fmla="*/ 490 h 710"/>
                <a:gd name="T32" fmla="*/ 571 w 1580"/>
                <a:gd name="T33" fmla="*/ 500 h 710"/>
                <a:gd name="T34" fmla="*/ 516 w 1580"/>
                <a:gd name="T35" fmla="*/ 527 h 710"/>
                <a:gd name="T36" fmla="*/ 452 w 1580"/>
                <a:gd name="T37" fmla="*/ 518 h 710"/>
                <a:gd name="T38" fmla="*/ 434 w 1580"/>
                <a:gd name="T39" fmla="*/ 454 h 710"/>
                <a:gd name="T40" fmla="*/ 428 w 1580"/>
                <a:gd name="T41" fmla="*/ 56 h 7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80"/>
                <a:gd name="T64" fmla="*/ 0 h 710"/>
                <a:gd name="T65" fmla="*/ 1580 w 1580"/>
                <a:gd name="T66" fmla="*/ 710 h 7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80" h="710">
                  <a:moveTo>
                    <a:pt x="428" y="56"/>
                  </a:moveTo>
                  <a:cubicBezTo>
                    <a:pt x="317" y="4"/>
                    <a:pt x="183" y="24"/>
                    <a:pt x="68" y="61"/>
                  </a:cubicBezTo>
                  <a:cubicBezTo>
                    <a:pt x="0" y="266"/>
                    <a:pt x="50" y="104"/>
                    <a:pt x="68" y="655"/>
                  </a:cubicBezTo>
                  <a:cubicBezTo>
                    <a:pt x="69" y="689"/>
                    <a:pt x="97" y="701"/>
                    <a:pt x="123" y="710"/>
                  </a:cubicBezTo>
                  <a:cubicBezTo>
                    <a:pt x="578" y="702"/>
                    <a:pt x="999" y="679"/>
                    <a:pt x="1458" y="673"/>
                  </a:cubicBezTo>
                  <a:cubicBezTo>
                    <a:pt x="1526" y="651"/>
                    <a:pt x="1545" y="638"/>
                    <a:pt x="1577" y="573"/>
                  </a:cubicBezTo>
                  <a:cubicBezTo>
                    <a:pt x="1570" y="468"/>
                    <a:pt x="1580" y="447"/>
                    <a:pt x="1540" y="372"/>
                  </a:cubicBezTo>
                  <a:cubicBezTo>
                    <a:pt x="1529" y="314"/>
                    <a:pt x="1512" y="267"/>
                    <a:pt x="1486" y="216"/>
                  </a:cubicBezTo>
                  <a:cubicBezTo>
                    <a:pt x="1468" y="181"/>
                    <a:pt x="1469" y="135"/>
                    <a:pt x="1440" y="106"/>
                  </a:cubicBezTo>
                  <a:cubicBezTo>
                    <a:pt x="1432" y="98"/>
                    <a:pt x="1421" y="95"/>
                    <a:pt x="1412" y="88"/>
                  </a:cubicBezTo>
                  <a:cubicBezTo>
                    <a:pt x="1366" y="50"/>
                    <a:pt x="1406" y="68"/>
                    <a:pt x="1358" y="52"/>
                  </a:cubicBezTo>
                  <a:cubicBezTo>
                    <a:pt x="1224" y="55"/>
                    <a:pt x="1075" y="0"/>
                    <a:pt x="955" y="61"/>
                  </a:cubicBezTo>
                  <a:cubicBezTo>
                    <a:pt x="895" y="91"/>
                    <a:pt x="1003" y="226"/>
                    <a:pt x="946" y="262"/>
                  </a:cubicBezTo>
                  <a:cubicBezTo>
                    <a:pt x="856" y="319"/>
                    <a:pt x="733" y="268"/>
                    <a:pt x="626" y="271"/>
                  </a:cubicBezTo>
                  <a:cubicBezTo>
                    <a:pt x="620" y="289"/>
                    <a:pt x="609" y="307"/>
                    <a:pt x="608" y="326"/>
                  </a:cubicBezTo>
                  <a:cubicBezTo>
                    <a:pt x="605" y="381"/>
                    <a:pt x="610" y="436"/>
                    <a:pt x="599" y="490"/>
                  </a:cubicBezTo>
                  <a:cubicBezTo>
                    <a:pt x="597" y="500"/>
                    <a:pt x="580" y="496"/>
                    <a:pt x="571" y="500"/>
                  </a:cubicBezTo>
                  <a:cubicBezTo>
                    <a:pt x="506" y="533"/>
                    <a:pt x="581" y="506"/>
                    <a:pt x="516" y="527"/>
                  </a:cubicBezTo>
                  <a:cubicBezTo>
                    <a:pt x="495" y="524"/>
                    <a:pt x="470" y="529"/>
                    <a:pt x="452" y="518"/>
                  </a:cubicBezTo>
                  <a:cubicBezTo>
                    <a:pt x="433" y="506"/>
                    <a:pt x="435" y="476"/>
                    <a:pt x="434" y="454"/>
                  </a:cubicBezTo>
                  <a:cubicBezTo>
                    <a:pt x="429" y="321"/>
                    <a:pt x="430" y="189"/>
                    <a:pt x="428" y="5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14" name="Text Box 14"/>
            <p:cNvSpPr txBox="1">
              <a:spLocks noChangeArrowheads="1"/>
            </p:cNvSpPr>
            <p:nvPr/>
          </p:nvSpPr>
          <p:spPr bwMode="auto">
            <a:xfrm>
              <a:off x="1927" y="3385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2400"/>
                <a:t>E</a:t>
              </a:r>
            </a:p>
          </p:txBody>
        </p:sp>
      </p:grpSp>
      <p:sp>
        <p:nvSpPr>
          <p:cNvPr id="15375" name="Freeform 15"/>
          <p:cNvSpPr>
            <a:spLocks/>
          </p:cNvSpPr>
          <p:nvPr/>
        </p:nvSpPr>
        <p:spPr bwMode="auto">
          <a:xfrm>
            <a:off x="1042988" y="5229225"/>
            <a:ext cx="2665412" cy="1152525"/>
          </a:xfrm>
          <a:custGeom>
            <a:avLst/>
            <a:gdLst>
              <a:gd name="T0" fmla="*/ 527 w 1679"/>
              <a:gd name="T1" fmla="*/ 45 h 709"/>
              <a:gd name="T2" fmla="*/ 294 w 1679"/>
              <a:gd name="T3" fmla="*/ 5 h 709"/>
              <a:gd name="T4" fmla="*/ 63 w 1679"/>
              <a:gd name="T5" fmla="*/ 77 h 709"/>
              <a:gd name="T6" fmla="*/ 54 w 1679"/>
              <a:gd name="T7" fmla="*/ 424 h 709"/>
              <a:gd name="T8" fmla="*/ 147 w 1679"/>
              <a:gd name="T9" fmla="*/ 675 h 709"/>
              <a:gd name="T10" fmla="*/ 222 w 1679"/>
              <a:gd name="T11" fmla="*/ 699 h 709"/>
              <a:gd name="T12" fmla="*/ 1557 w 1679"/>
              <a:gd name="T13" fmla="*/ 662 h 709"/>
              <a:gd name="T14" fmla="*/ 1676 w 1679"/>
              <a:gd name="T15" fmla="*/ 562 h 709"/>
              <a:gd name="T16" fmla="*/ 1639 w 1679"/>
              <a:gd name="T17" fmla="*/ 361 h 709"/>
              <a:gd name="T18" fmla="*/ 1592 w 1679"/>
              <a:gd name="T19" fmla="*/ 209 h 709"/>
              <a:gd name="T20" fmla="*/ 1539 w 1679"/>
              <a:gd name="T21" fmla="*/ 95 h 709"/>
              <a:gd name="T22" fmla="*/ 1511 w 1679"/>
              <a:gd name="T23" fmla="*/ 77 h 709"/>
              <a:gd name="T24" fmla="*/ 1457 w 1679"/>
              <a:gd name="T25" fmla="*/ 41 h 709"/>
              <a:gd name="T26" fmla="*/ 1199 w 1679"/>
              <a:gd name="T27" fmla="*/ 5 h 709"/>
              <a:gd name="T28" fmla="*/ 1054 w 1679"/>
              <a:gd name="T29" fmla="*/ 50 h 709"/>
              <a:gd name="T30" fmla="*/ 931 w 1679"/>
              <a:gd name="T31" fmla="*/ 159 h 709"/>
              <a:gd name="T32" fmla="*/ 724 w 1679"/>
              <a:gd name="T33" fmla="*/ 252 h 709"/>
              <a:gd name="T34" fmla="*/ 687 w 1679"/>
              <a:gd name="T35" fmla="*/ 325 h 709"/>
              <a:gd name="T36" fmla="*/ 669 w 1679"/>
              <a:gd name="T37" fmla="*/ 462 h 709"/>
              <a:gd name="T38" fmla="*/ 670 w 1679"/>
              <a:gd name="T39" fmla="*/ 489 h 709"/>
              <a:gd name="T40" fmla="*/ 615 w 1679"/>
              <a:gd name="T41" fmla="*/ 516 h 709"/>
              <a:gd name="T42" fmla="*/ 551 w 1679"/>
              <a:gd name="T43" fmla="*/ 507 h 709"/>
              <a:gd name="T44" fmla="*/ 533 w 1679"/>
              <a:gd name="T45" fmla="*/ 443 h 709"/>
              <a:gd name="T46" fmla="*/ 648 w 1679"/>
              <a:gd name="T47" fmla="*/ 205 h 709"/>
              <a:gd name="T48" fmla="*/ 527 w 1679"/>
              <a:gd name="T49" fmla="*/ 45 h 70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679"/>
              <a:gd name="T76" fmla="*/ 0 h 709"/>
              <a:gd name="T77" fmla="*/ 1679 w 1679"/>
              <a:gd name="T78" fmla="*/ 709 h 70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679" h="709">
                <a:moveTo>
                  <a:pt x="527" y="45"/>
                </a:moveTo>
                <a:cubicBezTo>
                  <a:pt x="468" y="15"/>
                  <a:pt x="371" y="0"/>
                  <a:pt x="294" y="5"/>
                </a:cubicBezTo>
                <a:cubicBezTo>
                  <a:pt x="217" y="10"/>
                  <a:pt x="103" y="7"/>
                  <a:pt x="63" y="77"/>
                </a:cubicBezTo>
                <a:cubicBezTo>
                  <a:pt x="0" y="139"/>
                  <a:pt x="37" y="330"/>
                  <a:pt x="54" y="424"/>
                </a:cubicBezTo>
                <a:cubicBezTo>
                  <a:pt x="68" y="524"/>
                  <a:pt x="119" y="629"/>
                  <a:pt x="147" y="675"/>
                </a:cubicBezTo>
                <a:cubicBezTo>
                  <a:pt x="148" y="709"/>
                  <a:pt x="196" y="690"/>
                  <a:pt x="222" y="699"/>
                </a:cubicBezTo>
                <a:cubicBezTo>
                  <a:pt x="677" y="691"/>
                  <a:pt x="1098" y="668"/>
                  <a:pt x="1557" y="662"/>
                </a:cubicBezTo>
                <a:cubicBezTo>
                  <a:pt x="1625" y="640"/>
                  <a:pt x="1644" y="627"/>
                  <a:pt x="1676" y="562"/>
                </a:cubicBezTo>
                <a:cubicBezTo>
                  <a:pt x="1669" y="457"/>
                  <a:pt x="1679" y="436"/>
                  <a:pt x="1639" y="361"/>
                </a:cubicBezTo>
                <a:cubicBezTo>
                  <a:pt x="1628" y="303"/>
                  <a:pt x="1618" y="260"/>
                  <a:pt x="1592" y="209"/>
                </a:cubicBezTo>
                <a:cubicBezTo>
                  <a:pt x="1574" y="174"/>
                  <a:pt x="1568" y="124"/>
                  <a:pt x="1539" y="95"/>
                </a:cubicBezTo>
                <a:cubicBezTo>
                  <a:pt x="1531" y="87"/>
                  <a:pt x="1520" y="84"/>
                  <a:pt x="1511" y="77"/>
                </a:cubicBezTo>
                <a:cubicBezTo>
                  <a:pt x="1465" y="39"/>
                  <a:pt x="1505" y="57"/>
                  <a:pt x="1457" y="41"/>
                </a:cubicBezTo>
                <a:cubicBezTo>
                  <a:pt x="1405" y="32"/>
                  <a:pt x="1266" y="4"/>
                  <a:pt x="1199" y="5"/>
                </a:cubicBezTo>
                <a:cubicBezTo>
                  <a:pt x="1132" y="6"/>
                  <a:pt x="1099" y="24"/>
                  <a:pt x="1054" y="50"/>
                </a:cubicBezTo>
                <a:cubicBezTo>
                  <a:pt x="994" y="80"/>
                  <a:pt x="988" y="123"/>
                  <a:pt x="931" y="159"/>
                </a:cubicBezTo>
                <a:cubicBezTo>
                  <a:pt x="841" y="216"/>
                  <a:pt x="824" y="215"/>
                  <a:pt x="724" y="252"/>
                </a:cubicBezTo>
                <a:cubicBezTo>
                  <a:pt x="718" y="270"/>
                  <a:pt x="688" y="306"/>
                  <a:pt x="687" y="325"/>
                </a:cubicBezTo>
                <a:cubicBezTo>
                  <a:pt x="684" y="380"/>
                  <a:pt x="680" y="408"/>
                  <a:pt x="669" y="462"/>
                </a:cubicBezTo>
                <a:cubicBezTo>
                  <a:pt x="667" y="472"/>
                  <a:pt x="679" y="485"/>
                  <a:pt x="670" y="489"/>
                </a:cubicBezTo>
                <a:cubicBezTo>
                  <a:pt x="605" y="522"/>
                  <a:pt x="680" y="495"/>
                  <a:pt x="615" y="516"/>
                </a:cubicBezTo>
                <a:cubicBezTo>
                  <a:pt x="594" y="513"/>
                  <a:pt x="569" y="518"/>
                  <a:pt x="551" y="507"/>
                </a:cubicBezTo>
                <a:cubicBezTo>
                  <a:pt x="532" y="495"/>
                  <a:pt x="534" y="465"/>
                  <a:pt x="533" y="443"/>
                </a:cubicBezTo>
                <a:cubicBezTo>
                  <a:pt x="529" y="392"/>
                  <a:pt x="649" y="271"/>
                  <a:pt x="648" y="205"/>
                </a:cubicBezTo>
                <a:cubicBezTo>
                  <a:pt x="647" y="139"/>
                  <a:pt x="586" y="75"/>
                  <a:pt x="527" y="45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4356100" y="4797425"/>
            <a:ext cx="41767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/>
              <a:t>Substrate no longer fits into active site and effect is irreversible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23850" y="5876925"/>
            <a:ext cx="647700" cy="503238"/>
            <a:chOff x="340" y="3249"/>
            <a:chExt cx="408" cy="317"/>
          </a:xfrm>
        </p:grpSpPr>
        <p:sp>
          <p:nvSpPr>
            <p:cNvPr id="8211" name="Oval 18"/>
            <p:cNvSpPr>
              <a:spLocks noChangeArrowheads="1"/>
            </p:cNvSpPr>
            <p:nvPr/>
          </p:nvSpPr>
          <p:spPr bwMode="auto">
            <a:xfrm>
              <a:off x="340" y="3249"/>
              <a:ext cx="408" cy="31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12" name="Text Box 19"/>
            <p:cNvSpPr txBox="1">
              <a:spLocks noChangeArrowheads="1"/>
            </p:cNvSpPr>
            <p:nvPr/>
          </p:nvSpPr>
          <p:spPr bwMode="auto">
            <a:xfrm>
              <a:off x="476" y="3249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2400">
                  <a:solidFill>
                    <a:srgbClr val="000000"/>
                  </a:solidFill>
                </a:rPr>
                <a:t>I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3851275" y="6165850"/>
            <a:ext cx="647700" cy="503238"/>
            <a:chOff x="340" y="3249"/>
            <a:chExt cx="408" cy="317"/>
          </a:xfrm>
        </p:grpSpPr>
        <p:sp>
          <p:nvSpPr>
            <p:cNvPr id="8209" name="Oval 21"/>
            <p:cNvSpPr>
              <a:spLocks noChangeArrowheads="1"/>
            </p:cNvSpPr>
            <p:nvPr/>
          </p:nvSpPr>
          <p:spPr bwMode="auto">
            <a:xfrm>
              <a:off x="340" y="3249"/>
              <a:ext cx="408" cy="31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10" name="Text Box 22"/>
            <p:cNvSpPr txBox="1">
              <a:spLocks noChangeArrowheads="1"/>
            </p:cNvSpPr>
            <p:nvPr/>
          </p:nvSpPr>
          <p:spPr bwMode="auto">
            <a:xfrm>
              <a:off x="476" y="3249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2400">
                  <a:solidFill>
                    <a:srgbClr val="000000"/>
                  </a:solidFill>
                </a:rPr>
                <a:t>I</a:t>
              </a:r>
            </a:p>
          </p:txBody>
        </p:sp>
      </p:grpSp>
      <p:sp>
        <p:nvSpPr>
          <p:cNvPr id="8207" name="AutoShape 23"/>
          <p:cNvSpPr>
            <a:spLocks/>
          </p:cNvSpPr>
          <p:nvPr/>
        </p:nvSpPr>
        <p:spPr bwMode="auto">
          <a:xfrm>
            <a:off x="611188" y="188913"/>
            <a:ext cx="215900" cy="1511300"/>
          </a:xfrm>
          <a:prstGeom prst="leftBracket">
            <a:avLst>
              <a:gd name="adj" fmla="val 5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8" name="AutoShape 24"/>
          <p:cNvSpPr>
            <a:spLocks/>
          </p:cNvSpPr>
          <p:nvPr/>
        </p:nvSpPr>
        <p:spPr bwMode="auto">
          <a:xfrm flipH="1">
            <a:off x="7812088" y="188913"/>
            <a:ext cx="215900" cy="1511300"/>
          </a:xfrm>
          <a:prstGeom prst="leftBracket">
            <a:avLst>
              <a:gd name="adj" fmla="val 5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2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6.6474E-6 C 0.00052 -0.00556 0.00035 -0.01157 0.00156 -0.01689 C 0.00295 -0.02244 0.02136 -0.02822 0.02535 -0.0296 C 0.04583 -0.02822 0.05712 -0.03931 0.05712 -0.01689 " pathEditMode="relative" ptsTypes="fff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52601E-6 C -0.00695 -0.00047 -0.01407 -0.00047 -0.02101 -0.00139 C -0.02813 -0.00232 -0.03386 -0.01711 -0.03594 -0.02128 C -0.03785 -0.02544 -0.04323 -0.02682 -0.04722 -0.02937 C -0.05886 -0.03654 -0.05052 -0.03399 -0.06025 -0.0363 C -0.06788 -0.03607 -0.07552 -0.03607 -0.08299 -0.03515 C -0.10625 -0.0326 -0.08733 -0.03284 -0.09445 -0.03284 " pathEditMode="relative" rAng="0" ptsTypes="ffffff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-1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79 -0.0296 C 0.01806 -0.02682 0.01702 -0.0222 0.01268 -0.01688 C 0.01129 0.05156 0.02448 0.05387 -0.00798 0.06774 C -0.01232 0.07167 -0.01527 0.07584 -0.01909 0.08046 C -0.01961 0.08254 -0.02031 0.08462 -0.02066 0.0867 C -0.02135 0.09087 -0.02222 0.10381 -0.02222 0.09942 C -0.02222 0.07769 -0.02118 0.05572 -0.02066 0.03399 C -0.01527 0.04069 -0.01701 0.04555 -0.00954 0.04878 C -0.0085 0.05295 -0.00729 0.06566 -0.00625 0.0615 C -0.00399 0.05225 -0.00225 0.04324 -3.88889E-6 0.03399 C 0.00052 0.03191 0.00157 0.02751 0.00157 0.02774 C -3.88889E-6 0.00162 -3.88889E-6 0.01063 -3.88889E-6 1.6763E-6 " pathEditMode="relative" rAng="0" ptsTypes="fffffffffffA">
                                      <p:cBhvr>
                                        <p:cTn id="6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4" y="66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  <p:bldP spid="15365" grpId="0" animBg="1"/>
      <p:bldP spid="15366" grpId="0"/>
      <p:bldP spid="15367" grpId="0" animBg="1"/>
      <p:bldP spid="15368" grpId="0"/>
      <p:bldP spid="15375" grpId="0" animBg="1"/>
      <p:bldP spid="1537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5437188" y="3070225"/>
            <a:ext cx="2508250" cy="1127125"/>
            <a:chOff x="3425" y="1934"/>
            <a:chExt cx="1580" cy="710"/>
          </a:xfrm>
        </p:grpSpPr>
        <p:sp>
          <p:nvSpPr>
            <p:cNvPr id="9251" name="Freeform 3"/>
            <p:cNvSpPr>
              <a:spLocks/>
            </p:cNvSpPr>
            <p:nvPr/>
          </p:nvSpPr>
          <p:spPr bwMode="auto">
            <a:xfrm>
              <a:off x="3425" y="1934"/>
              <a:ext cx="1580" cy="710"/>
            </a:xfrm>
            <a:custGeom>
              <a:avLst/>
              <a:gdLst>
                <a:gd name="T0" fmla="*/ 428 w 1580"/>
                <a:gd name="T1" fmla="*/ 56 h 710"/>
                <a:gd name="T2" fmla="*/ 68 w 1580"/>
                <a:gd name="T3" fmla="*/ 61 h 710"/>
                <a:gd name="T4" fmla="*/ 68 w 1580"/>
                <a:gd name="T5" fmla="*/ 655 h 710"/>
                <a:gd name="T6" fmla="*/ 123 w 1580"/>
                <a:gd name="T7" fmla="*/ 710 h 710"/>
                <a:gd name="T8" fmla="*/ 1458 w 1580"/>
                <a:gd name="T9" fmla="*/ 673 h 710"/>
                <a:gd name="T10" fmla="*/ 1577 w 1580"/>
                <a:gd name="T11" fmla="*/ 573 h 710"/>
                <a:gd name="T12" fmla="*/ 1540 w 1580"/>
                <a:gd name="T13" fmla="*/ 372 h 710"/>
                <a:gd name="T14" fmla="*/ 1486 w 1580"/>
                <a:gd name="T15" fmla="*/ 216 h 710"/>
                <a:gd name="T16" fmla="*/ 1440 w 1580"/>
                <a:gd name="T17" fmla="*/ 106 h 710"/>
                <a:gd name="T18" fmla="*/ 1412 w 1580"/>
                <a:gd name="T19" fmla="*/ 88 h 710"/>
                <a:gd name="T20" fmla="*/ 1358 w 1580"/>
                <a:gd name="T21" fmla="*/ 52 h 710"/>
                <a:gd name="T22" fmla="*/ 955 w 1580"/>
                <a:gd name="T23" fmla="*/ 61 h 710"/>
                <a:gd name="T24" fmla="*/ 946 w 1580"/>
                <a:gd name="T25" fmla="*/ 262 h 710"/>
                <a:gd name="T26" fmla="*/ 626 w 1580"/>
                <a:gd name="T27" fmla="*/ 271 h 710"/>
                <a:gd name="T28" fmla="*/ 608 w 1580"/>
                <a:gd name="T29" fmla="*/ 326 h 710"/>
                <a:gd name="T30" fmla="*/ 599 w 1580"/>
                <a:gd name="T31" fmla="*/ 490 h 710"/>
                <a:gd name="T32" fmla="*/ 571 w 1580"/>
                <a:gd name="T33" fmla="*/ 500 h 710"/>
                <a:gd name="T34" fmla="*/ 516 w 1580"/>
                <a:gd name="T35" fmla="*/ 527 h 710"/>
                <a:gd name="T36" fmla="*/ 452 w 1580"/>
                <a:gd name="T37" fmla="*/ 518 h 710"/>
                <a:gd name="T38" fmla="*/ 434 w 1580"/>
                <a:gd name="T39" fmla="*/ 454 h 710"/>
                <a:gd name="T40" fmla="*/ 428 w 1580"/>
                <a:gd name="T41" fmla="*/ 56 h 7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80"/>
                <a:gd name="T64" fmla="*/ 0 h 710"/>
                <a:gd name="T65" fmla="*/ 1580 w 1580"/>
                <a:gd name="T66" fmla="*/ 710 h 7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80" h="710">
                  <a:moveTo>
                    <a:pt x="428" y="56"/>
                  </a:moveTo>
                  <a:cubicBezTo>
                    <a:pt x="317" y="4"/>
                    <a:pt x="183" y="24"/>
                    <a:pt x="68" y="61"/>
                  </a:cubicBezTo>
                  <a:cubicBezTo>
                    <a:pt x="0" y="266"/>
                    <a:pt x="50" y="104"/>
                    <a:pt x="68" y="655"/>
                  </a:cubicBezTo>
                  <a:cubicBezTo>
                    <a:pt x="69" y="689"/>
                    <a:pt x="97" y="701"/>
                    <a:pt x="123" y="710"/>
                  </a:cubicBezTo>
                  <a:cubicBezTo>
                    <a:pt x="578" y="702"/>
                    <a:pt x="999" y="679"/>
                    <a:pt x="1458" y="673"/>
                  </a:cubicBezTo>
                  <a:cubicBezTo>
                    <a:pt x="1526" y="651"/>
                    <a:pt x="1545" y="638"/>
                    <a:pt x="1577" y="573"/>
                  </a:cubicBezTo>
                  <a:cubicBezTo>
                    <a:pt x="1570" y="468"/>
                    <a:pt x="1580" y="447"/>
                    <a:pt x="1540" y="372"/>
                  </a:cubicBezTo>
                  <a:cubicBezTo>
                    <a:pt x="1529" y="314"/>
                    <a:pt x="1512" y="267"/>
                    <a:pt x="1486" y="216"/>
                  </a:cubicBezTo>
                  <a:cubicBezTo>
                    <a:pt x="1468" y="181"/>
                    <a:pt x="1469" y="135"/>
                    <a:pt x="1440" y="106"/>
                  </a:cubicBezTo>
                  <a:cubicBezTo>
                    <a:pt x="1432" y="98"/>
                    <a:pt x="1421" y="95"/>
                    <a:pt x="1412" y="88"/>
                  </a:cubicBezTo>
                  <a:cubicBezTo>
                    <a:pt x="1366" y="50"/>
                    <a:pt x="1406" y="68"/>
                    <a:pt x="1358" y="52"/>
                  </a:cubicBezTo>
                  <a:cubicBezTo>
                    <a:pt x="1224" y="55"/>
                    <a:pt x="1075" y="0"/>
                    <a:pt x="955" y="61"/>
                  </a:cubicBezTo>
                  <a:cubicBezTo>
                    <a:pt x="895" y="91"/>
                    <a:pt x="1003" y="226"/>
                    <a:pt x="946" y="262"/>
                  </a:cubicBezTo>
                  <a:cubicBezTo>
                    <a:pt x="856" y="319"/>
                    <a:pt x="733" y="268"/>
                    <a:pt x="626" y="271"/>
                  </a:cubicBezTo>
                  <a:cubicBezTo>
                    <a:pt x="620" y="289"/>
                    <a:pt x="609" y="307"/>
                    <a:pt x="608" y="326"/>
                  </a:cubicBezTo>
                  <a:cubicBezTo>
                    <a:pt x="605" y="381"/>
                    <a:pt x="610" y="436"/>
                    <a:pt x="599" y="490"/>
                  </a:cubicBezTo>
                  <a:cubicBezTo>
                    <a:pt x="597" y="500"/>
                    <a:pt x="580" y="496"/>
                    <a:pt x="571" y="500"/>
                  </a:cubicBezTo>
                  <a:cubicBezTo>
                    <a:pt x="506" y="533"/>
                    <a:pt x="581" y="506"/>
                    <a:pt x="516" y="527"/>
                  </a:cubicBezTo>
                  <a:cubicBezTo>
                    <a:pt x="495" y="524"/>
                    <a:pt x="470" y="529"/>
                    <a:pt x="452" y="518"/>
                  </a:cubicBezTo>
                  <a:cubicBezTo>
                    <a:pt x="433" y="506"/>
                    <a:pt x="435" y="476"/>
                    <a:pt x="434" y="454"/>
                  </a:cubicBezTo>
                  <a:cubicBezTo>
                    <a:pt x="429" y="321"/>
                    <a:pt x="430" y="189"/>
                    <a:pt x="428" y="5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52" name="Text Box 4"/>
            <p:cNvSpPr txBox="1">
              <a:spLocks noChangeArrowheads="1"/>
            </p:cNvSpPr>
            <p:nvPr/>
          </p:nvSpPr>
          <p:spPr bwMode="auto">
            <a:xfrm>
              <a:off x="4604" y="2205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2400"/>
                <a:t>E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492500" y="2133600"/>
            <a:ext cx="792163" cy="830263"/>
            <a:chOff x="3543" y="210"/>
            <a:chExt cx="499" cy="523"/>
          </a:xfrm>
        </p:grpSpPr>
        <p:sp>
          <p:nvSpPr>
            <p:cNvPr id="9249" name="Freeform 6"/>
            <p:cNvSpPr>
              <a:spLocks/>
            </p:cNvSpPr>
            <p:nvPr/>
          </p:nvSpPr>
          <p:spPr bwMode="auto">
            <a:xfrm>
              <a:off x="3543" y="210"/>
              <a:ext cx="499" cy="523"/>
            </a:xfrm>
            <a:custGeom>
              <a:avLst/>
              <a:gdLst>
                <a:gd name="T0" fmla="*/ 24 w 499"/>
                <a:gd name="T1" fmla="*/ 45 h 523"/>
                <a:gd name="T2" fmla="*/ 33 w 499"/>
                <a:gd name="T3" fmla="*/ 493 h 523"/>
                <a:gd name="T4" fmla="*/ 125 w 499"/>
                <a:gd name="T5" fmla="*/ 484 h 523"/>
                <a:gd name="T6" fmla="*/ 171 w 499"/>
                <a:gd name="T7" fmla="*/ 274 h 523"/>
                <a:gd name="T8" fmla="*/ 326 w 499"/>
                <a:gd name="T9" fmla="*/ 274 h 523"/>
                <a:gd name="T10" fmla="*/ 491 w 499"/>
                <a:gd name="T11" fmla="*/ 246 h 523"/>
                <a:gd name="T12" fmla="*/ 463 w 499"/>
                <a:gd name="T13" fmla="*/ 109 h 523"/>
                <a:gd name="T14" fmla="*/ 408 w 499"/>
                <a:gd name="T15" fmla="*/ 27 h 523"/>
                <a:gd name="T16" fmla="*/ 24 w 499"/>
                <a:gd name="T17" fmla="*/ 45 h 5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9"/>
                <a:gd name="T28" fmla="*/ 0 h 523"/>
                <a:gd name="T29" fmla="*/ 499 w 499"/>
                <a:gd name="T30" fmla="*/ 523 h 5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9" h="523">
                  <a:moveTo>
                    <a:pt x="24" y="45"/>
                  </a:moveTo>
                  <a:cubicBezTo>
                    <a:pt x="27" y="194"/>
                    <a:pt x="0" y="347"/>
                    <a:pt x="33" y="493"/>
                  </a:cubicBezTo>
                  <a:cubicBezTo>
                    <a:pt x="40" y="523"/>
                    <a:pt x="112" y="512"/>
                    <a:pt x="125" y="484"/>
                  </a:cubicBezTo>
                  <a:cubicBezTo>
                    <a:pt x="157" y="414"/>
                    <a:pt x="94" y="280"/>
                    <a:pt x="171" y="274"/>
                  </a:cubicBezTo>
                  <a:cubicBezTo>
                    <a:pt x="205" y="235"/>
                    <a:pt x="273" y="279"/>
                    <a:pt x="326" y="274"/>
                  </a:cubicBezTo>
                  <a:cubicBezTo>
                    <a:pt x="379" y="269"/>
                    <a:pt x="468" y="273"/>
                    <a:pt x="491" y="246"/>
                  </a:cubicBezTo>
                  <a:cubicBezTo>
                    <a:pt x="483" y="195"/>
                    <a:pt x="499" y="147"/>
                    <a:pt x="463" y="109"/>
                  </a:cubicBezTo>
                  <a:cubicBezTo>
                    <a:pt x="442" y="44"/>
                    <a:pt x="438" y="70"/>
                    <a:pt x="408" y="27"/>
                  </a:cubicBezTo>
                  <a:cubicBezTo>
                    <a:pt x="42" y="36"/>
                    <a:pt x="165" y="0"/>
                    <a:pt x="24" y="45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50" name="Text Box 7"/>
            <p:cNvSpPr txBox="1">
              <a:spLocks noChangeArrowheads="1"/>
            </p:cNvSpPr>
            <p:nvPr/>
          </p:nvSpPr>
          <p:spPr bwMode="auto">
            <a:xfrm>
              <a:off x="3696" y="222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2400">
                  <a:solidFill>
                    <a:srgbClr val="6600CC"/>
                  </a:solidFill>
                </a:rPr>
                <a:t>S</a:t>
              </a:r>
            </a:p>
          </p:txBody>
        </p:sp>
      </p:grpSp>
      <p:sp>
        <p:nvSpPr>
          <p:cNvPr id="9220" name="Rectangle 8"/>
          <p:cNvSpPr>
            <a:spLocks noGrp="1" noChangeArrowheads="1"/>
          </p:cNvSpPr>
          <p:nvPr>
            <p:ph type="title"/>
          </p:nvPr>
        </p:nvSpPr>
        <p:spPr>
          <a:xfrm>
            <a:off x="442877" y="259613"/>
            <a:ext cx="8229600" cy="1139825"/>
          </a:xfrm>
        </p:spPr>
        <p:txBody>
          <a:bodyPr/>
          <a:lstStyle/>
          <a:p>
            <a:pPr eaLnBrk="1" hangingPunct="1"/>
            <a:r>
              <a:rPr lang="en-GB" b="1" u="sng" dirty="0" smtClean="0"/>
              <a:t>Reversible</a:t>
            </a:r>
            <a:r>
              <a:rPr lang="en-GB" dirty="0" smtClean="0"/>
              <a:t> inhibition</a:t>
            </a:r>
          </a:p>
        </p:txBody>
      </p:sp>
      <p:sp>
        <p:nvSpPr>
          <p:cNvPr id="9221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27584" y="1916831"/>
            <a:ext cx="3490416" cy="396009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GB" dirty="0" smtClean="0"/>
              <a:t>Competitive</a:t>
            </a:r>
          </a:p>
        </p:txBody>
      </p:sp>
      <p:sp>
        <p:nvSpPr>
          <p:cNvPr id="9222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77349" y="1542429"/>
            <a:ext cx="3439067" cy="423665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GB" dirty="0" smtClean="0"/>
              <a:t>Non-competitive</a:t>
            </a:r>
          </a:p>
        </p:txBody>
      </p:sp>
      <p:sp>
        <p:nvSpPr>
          <p:cNvPr id="16395" name="AutoShape 11">
            <a:hlinkClick r:id="rId2" highlightClick="1"/>
          </p:cNvPr>
          <p:cNvSpPr>
            <a:spLocks noChangeArrowheads="1"/>
          </p:cNvSpPr>
          <p:nvPr/>
        </p:nvSpPr>
        <p:spPr bwMode="auto">
          <a:xfrm>
            <a:off x="0" y="6858000"/>
            <a:ext cx="2089150" cy="503238"/>
          </a:xfrm>
          <a:prstGeom prst="actionButtonBlank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dirty="0">
                <a:solidFill>
                  <a:schemeClr val="bg2"/>
                </a:solidFill>
              </a:rPr>
              <a:t>AS Guru enzymes</a:t>
            </a:r>
          </a:p>
        </p:txBody>
      </p:sp>
      <p:grpSp>
        <p:nvGrpSpPr>
          <p:cNvPr id="9224" name="Group 12"/>
          <p:cNvGrpSpPr>
            <a:grpSpLocks/>
          </p:cNvGrpSpPr>
          <p:nvPr/>
        </p:nvGrpSpPr>
        <p:grpSpPr bwMode="auto">
          <a:xfrm>
            <a:off x="827583" y="3213100"/>
            <a:ext cx="2364879" cy="1152525"/>
            <a:chOff x="3107" y="222"/>
            <a:chExt cx="1580" cy="710"/>
          </a:xfrm>
        </p:grpSpPr>
        <p:sp>
          <p:nvSpPr>
            <p:cNvPr id="9247" name="Freeform 13"/>
            <p:cNvSpPr>
              <a:spLocks/>
            </p:cNvSpPr>
            <p:nvPr/>
          </p:nvSpPr>
          <p:spPr bwMode="auto">
            <a:xfrm>
              <a:off x="3107" y="222"/>
              <a:ext cx="1580" cy="710"/>
            </a:xfrm>
            <a:custGeom>
              <a:avLst/>
              <a:gdLst>
                <a:gd name="T0" fmla="*/ 428 w 1580"/>
                <a:gd name="T1" fmla="*/ 56 h 710"/>
                <a:gd name="T2" fmla="*/ 68 w 1580"/>
                <a:gd name="T3" fmla="*/ 61 h 710"/>
                <a:gd name="T4" fmla="*/ 68 w 1580"/>
                <a:gd name="T5" fmla="*/ 655 h 710"/>
                <a:gd name="T6" fmla="*/ 123 w 1580"/>
                <a:gd name="T7" fmla="*/ 710 h 710"/>
                <a:gd name="T8" fmla="*/ 1458 w 1580"/>
                <a:gd name="T9" fmla="*/ 673 h 710"/>
                <a:gd name="T10" fmla="*/ 1577 w 1580"/>
                <a:gd name="T11" fmla="*/ 573 h 710"/>
                <a:gd name="T12" fmla="*/ 1540 w 1580"/>
                <a:gd name="T13" fmla="*/ 372 h 710"/>
                <a:gd name="T14" fmla="*/ 1486 w 1580"/>
                <a:gd name="T15" fmla="*/ 216 h 710"/>
                <a:gd name="T16" fmla="*/ 1440 w 1580"/>
                <a:gd name="T17" fmla="*/ 106 h 710"/>
                <a:gd name="T18" fmla="*/ 1412 w 1580"/>
                <a:gd name="T19" fmla="*/ 88 h 710"/>
                <a:gd name="T20" fmla="*/ 1358 w 1580"/>
                <a:gd name="T21" fmla="*/ 52 h 710"/>
                <a:gd name="T22" fmla="*/ 955 w 1580"/>
                <a:gd name="T23" fmla="*/ 61 h 710"/>
                <a:gd name="T24" fmla="*/ 946 w 1580"/>
                <a:gd name="T25" fmla="*/ 262 h 710"/>
                <a:gd name="T26" fmla="*/ 626 w 1580"/>
                <a:gd name="T27" fmla="*/ 271 h 710"/>
                <a:gd name="T28" fmla="*/ 608 w 1580"/>
                <a:gd name="T29" fmla="*/ 326 h 710"/>
                <a:gd name="T30" fmla="*/ 599 w 1580"/>
                <a:gd name="T31" fmla="*/ 490 h 710"/>
                <a:gd name="T32" fmla="*/ 571 w 1580"/>
                <a:gd name="T33" fmla="*/ 500 h 710"/>
                <a:gd name="T34" fmla="*/ 516 w 1580"/>
                <a:gd name="T35" fmla="*/ 527 h 710"/>
                <a:gd name="T36" fmla="*/ 452 w 1580"/>
                <a:gd name="T37" fmla="*/ 518 h 710"/>
                <a:gd name="T38" fmla="*/ 434 w 1580"/>
                <a:gd name="T39" fmla="*/ 454 h 710"/>
                <a:gd name="T40" fmla="*/ 428 w 1580"/>
                <a:gd name="T41" fmla="*/ 56 h 7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80"/>
                <a:gd name="T64" fmla="*/ 0 h 710"/>
                <a:gd name="T65" fmla="*/ 1580 w 1580"/>
                <a:gd name="T66" fmla="*/ 710 h 7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80" h="710">
                  <a:moveTo>
                    <a:pt x="428" y="56"/>
                  </a:moveTo>
                  <a:cubicBezTo>
                    <a:pt x="317" y="4"/>
                    <a:pt x="183" y="24"/>
                    <a:pt x="68" y="61"/>
                  </a:cubicBezTo>
                  <a:cubicBezTo>
                    <a:pt x="0" y="266"/>
                    <a:pt x="50" y="104"/>
                    <a:pt x="68" y="655"/>
                  </a:cubicBezTo>
                  <a:cubicBezTo>
                    <a:pt x="69" y="689"/>
                    <a:pt x="97" y="701"/>
                    <a:pt x="123" y="710"/>
                  </a:cubicBezTo>
                  <a:cubicBezTo>
                    <a:pt x="578" y="702"/>
                    <a:pt x="999" y="679"/>
                    <a:pt x="1458" y="673"/>
                  </a:cubicBezTo>
                  <a:cubicBezTo>
                    <a:pt x="1526" y="651"/>
                    <a:pt x="1545" y="638"/>
                    <a:pt x="1577" y="573"/>
                  </a:cubicBezTo>
                  <a:cubicBezTo>
                    <a:pt x="1570" y="468"/>
                    <a:pt x="1580" y="447"/>
                    <a:pt x="1540" y="372"/>
                  </a:cubicBezTo>
                  <a:cubicBezTo>
                    <a:pt x="1529" y="314"/>
                    <a:pt x="1512" y="267"/>
                    <a:pt x="1486" y="216"/>
                  </a:cubicBezTo>
                  <a:cubicBezTo>
                    <a:pt x="1468" y="181"/>
                    <a:pt x="1469" y="135"/>
                    <a:pt x="1440" y="106"/>
                  </a:cubicBezTo>
                  <a:cubicBezTo>
                    <a:pt x="1432" y="98"/>
                    <a:pt x="1421" y="95"/>
                    <a:pt x="1412" y="88"/>
                  </a:cubicBezTo>
                  <a:cubicBezTo>
                    <a:pt x="1366" y="50"/>
                    <a:pt x="1406" y="68"/>
                    <a:pt x="1358" y="52"/>
                  </a:cubicBezTo>
                  <a:cubicBezTo>
                    <a:pt x="1224" y="55"/>
                    <a:pt x="1075" y="0"/>
                    <a:pt x="955" y="61"/>
                  </a:cubicBezTo>
                  <a:cubicBezTo>
                    <a:pt x="895" y="91"/>
                    <a:pt x="1003" y="226"/>
                    <a:pt x="946" y="262"/>
                  </a:cubicBezTo>
                  <a:cubicBezTo>
                    <a:pt x="856" y="319"/>
                    <a:pt x="733" y="268"/>
                    <a:pt x="626" y="271"/>
                  </a:cubicBezTo>
                  <a:cubicBezTo>
                    <a:pt x="620" y="289"/>
                    <a:pt x="609" y="307"/>
                    <a:pt x="608" y="326"/>
                  </a:cubicBezTo>
                  <a:cubicBezTo>
                    <a:pt x="605" y="381"/>
                    <a:pt x="610" y="436"/>
                    <a:pt x="599" y="490"/>
                  </a:cubicBezTo>
                  <a:cubicBezTo>
                    <a:pt x="597" y="500"/>
                    <a:pt x="580" y="496"/>
                    <a:pt x="571" y="500"/>
                  </a:cubicBezTo>
                  <a:cubicBezTo>
                    <a:pt x="506" y="533"/>
                    <a:pt x="581" y="506"/>
                    <a:pt x="516" y="527"/>
                  </a:cubicBezTo>
                  <a:cubicBezTo>
                    <a:pt x="495" y="524"/>
                    <a:pt x="470" y="529"/>
                    <a:pt x="452" y="518"/>
                  </a:cubicBezTo>
                  <a:cubicBezTo>
                    <a:pt x="433" y="506"/>
                    <a:pt x="435" y="476"/>
                    <a:pt x="434" y="454"/>
                  </a:cubicBezTo>
                  <a:cubicBezTo>
                    <a:pt x="429" y="321"/>
                    <a:pt x="430" y="189"/>
                    <a:pt x="428" y="5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48" name="Text Box 14"/>
            <p:cNvSpPr txBox="1">
              <a:spLocks noChangeArrowheads="1"/>
            </p:cNvSpPr>
            <p:nvPr/>
          </p:nvSpPr>
          <p:spPr bwMode="auto">
            <a:xfrm>
              <a:off x="4195" y="448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2400"/>
                <a:t>E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5508104" y="3068638"/>
            <a:ext cx="2435746" cy="1127125"/>
            <a:chOff x="3424" y="1979"/>
            <a:chExt cx="1580" cy="710"/>
          </a:xfrm>
        </p:grpSpPr>
        <p:sp>
          <p:nvSpPr>
            <p:cNvPr id="9245" name="Freeform 16"/>
            <p:cNvSpPr>
              <a:spLocks/>
            </p:cNvSpPr>
            <p:nvPr/>
          </p:nvSpPr>
          <p:spPr bwMode="auto">
            <a:xfrm>
              <a:off x="3424" y="1979"/>
              <a:ext cx="1580" cy="710"/>
            </a:xfrm>
            <a:custGeom>
              <a:avLst/>
              <a:gdLst>
                <a:gd name="T0" fmla="*/ 428 w 1580"/>
                <a:gd name="T1" fmla="*/ 56 h 710"/>
                <a:gd name="T2" fmla="*/ 68 w 1580"/>
                <a:gd name="T3" fmla="*/ 61 h 710"/>
                <a:gd name="T4" fmla="*/ 68 w 1580"/>
                <a:gd name="T5" fmla="*/ 655 h 710"/>
                <a:gd name="T6" fmla="*/ 123 w 1580"/>
                <a:gd name="T7" fmla="*/ 710 h 710"/>
                <a:gd name="T8" fmla="*/ 1458 w 1580"/>
                <a:gd name="T9" fmla="*/ 673 h 710"/>
                <a:gd name="T10" fmla="*/ 1577 w 1580"/>
                <a:gd name="T11" fmla="*/ 573 h 710"/>
                <a:gd name="T12" fmla="*/ 1540 w 1580"/>
                <a:gd name="T13" fmla="*/ 372 h 710"/>
                <a:gd name="T14" fmla="*/ 1486 w 1580"/>
                <a:gd name="T15" fmla="*/ 216 h 710"/>
                <a:gd name="T16" fmla="*/ 1440 w 1580"/>
                <a:gd name="T17" fmla="*/ 106 h 710"/>
                <a:gd name="T18" fmla="*/ 1412 w 1580"/>
                <a:gd name="T19" fmla="*/ 88 h 710"/>
                <a:gd name="T20" fmla="*/ 1358 w 1580"/>
                <a:gd name="T21" fmla="*/ 52 h 710"/>
                <a:gd name="T22" fmla="*/ 955 w 1580"/>
                <a:gd name="T23" fmla="*/ 61 h 710"/>
                <a:gd name="T24" fmla="*/ 946 w 1580"/>
                <a:gd name="T25" fmla="*/ 262 h 710"/>
                <a:gd name="T26" fmla="*/ 626 w 1580"/>
                <a:gd name="T27" fmla="*/ 271 h 710"/>
                <a:gd name="T28" fmla="*/ 608 w 1580"/>
                <a:gd name="T29" fmla="*/ 326 h 710"/>
                <a:gd name="T30" fmla="*/ 525 w 1580"/>
                <a:gd name="T31" fmla="*/ 325 h 710"/>
                <a:gd name="T32" fmla="*/ 451 w 1580"/>
                <a:gd name="T33" fmla="*/ 334 h 710"/>
                <a:gd name="T34" fmla="*/ 428 w 1580"/>
                <a:gd name="T35" fmla="*/ 56 h 7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80"/>
                <a:gd name="T55" fmla="*/ 0 h 710"/>
                <a:gd name="T56" fmla="*/ 1580 w 1580"/>
                <a:gd name="T57" fmla="*/ 710 h 7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80" h="710">
                  <a:moveTo>
                    <a:pt x="428" y="56"/>
                  </a:moveTo>
                  <a:cubicBezTo>
                    <a:pt x="317" y="4"/>
                    <a:pt x="183" y="24"/>
                    <a:pt x="68" y="61"/>
                  </a:cubicBezTo>
                  <a:cubicBezTo>
                    <a:pt x="0" y="266"/>
                    <a:pt x="50" y="104"/>
                    <a:pt x="68" y="655"/>
                  </a:cubicBezTo>
                  <a:cubicBezTo>
                    <a:pt x="69" y="689"/>
                    <a:pt x="97" y="701"/>
                    <a:pt x="123" y="710"/>
                  </a:cubicBezTo>
                  <a:cubicBezTo>
                    <a:pt x="578" y="702"/>
                    <a:pt x="999" y="679"/>
                    <a:pt x="1458" y="673"/>
                  </a:cubicBezTo>
                  <a:cubicBezTo>
                    <a:pt x="1526" y="651"/>
                    <a:pt x="1545" y="638"/>
                    <a:pt x="1577" y="573"/>
                  </a:cubicBezTo>
                  <a:cubicBezTo>
                    <a:pt x="1570" y="468"/>
                    <a:pt x="1580" y="447"/>
                    <a:pt x="1540" y="372"/>
                  </a:cubicBezTo>
                  <a:cubicBezTo>
                    <a:pt x="1529" y="314"/>
                    <a:pt x="1512" y="267"/>
                    <a:pt x="1486" y="216"/>
                  </a:cubicBezTo>
                  <a:cubicBezTo>
                    <a:pt x="1468" y="181"/>
                    <a:pt x="1469" y="135"/>
                    <a:pt x="1440" y="106"/>
                  </a:cubicBezTo>
                  <a:cubicBezTo>
                    <a:pt x="1432" y="98"/>
                    <a:pt x="1421" y="95"/>
                    <a:pt x="1412" y="88"/>
                  </a:cubicBezTo>
                  <a:cubicBezTo>
                    <a:pt x="1366" y="50"/>
                    <a:pt x="1406" y="68"/>
                    <a:pt x="1358" y="52"/>
                  </a:cubicBezTo>
                  <a:cubicBezTo>
                    <a:pt x="1224" y="55"/>
                    <a:pt x="1075" y="0"/>
                    <a:pt x="955" y="61"/>
                  </a:cubicBezTo>
                  <a:cubicBezTo>
                    <a:pt x="895" y="91"/>
                    <a:pt x="1003" y="226"/>
                    <a:pt x="946" y="262"/>
                  </a:cubicBezTo>
                  <a:cubicBezTo>
                    <a:pt x="856" y="319"/>
                    <a:pt x="733" y="268"/>
                    <a:pt x="626" y="271"/>
                  </a:cubicBezTo>
                  <a:cubicBezTo>
                    <a:pt x="620" y="289"/>
                    <a:pt x="609" y="307"/>
                    <a:pt x="608" y="326"/>
                  </a:cubicBezTo>
                  <a:cubicBezTo>
                    <a:pt x="591" y="335"/>
                    <a:pt x="551" y="324"/>
                    <a:pt x="525" y="325"/>
                  </a:cubicBezTo>
                  <a:cubicBezTo>
                    <a:pt x="499" y="326"/>
                    <a:pt x="469" y="345"/>
                    <a:pt x="451" y="334"/>
                  </a:cubicBezTo>
                  <a:cubicBezTo>
                    <a:pt x="435" y="289"/>
                    <a:pt x="492" y="101"/>
                    <a:pt x="428" y="5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46" name="Text Box 17"/>
            <p:cNvSpPr txBox="1">
              <a:spLocks noChangeArrowheads="1"/>
            </p:cNvSpPr>
            <p:nvPr/>
          </p:nvSpPr>
          <p:spPr bwMode="auto">
            <a:xfrm>
              <a:off x="4604" y="2251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2400"/>
                <a:t>E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1473994" y="3223781"/>
            <a:ext cx="754063" cy="611188"/>
            <a:chOff x="2586" y="3067"/>
            <a:chExt cx="475" cy="385"/>
          </a:xfrm>
        </p:grpSpPr>
        <p:sp>
          <p:nvSpPr>
            <p:cNvPr id="9243" name="Freeform 19"/>
            <p:cNvSpPr>
              <a:spLocks/>
            </p:cNvSpPr>
            <p:nvPr/>
          </p:nvSpPr>
          <p:spPr bwMode="auto">
            <a:xfrm>
              <a:off x="2586" y="3067"/>
              <a:ext cx="475" cy="385"/>
            </a:xfrm>
            <a:custGeom>
              <a:avLst/>
              <a:gdLst>
                <a:gd name="T0" fmla="*/ 0 w 475"/>
                <a:gd name="T1" fmla="*/ 45 h 385"/>
                <a:gd name="T2" fmla="*/ 38 w 475"/>
                <a:gd name="T3" fmla="*/ 285 h 385"/>
                <a:gd name="T4" fmla="*/ 94 w 475"/>
                <a:gd name="T5" fmla="*/ 357 h 385"/>
                <a:gd name="T6" fmla="*/ 147 w 475"/>
                <a:gd name="T7" fmla="*/ 274 h 385"/>
                <a:gd name="T8" fmla="*/ 302 w 475"/>
                <a:gd name="T9" fmla="*/ 274 h 385"/>
                <a:gd name="T10" fmla="*/ 467 w 475"/>
                <a:gd name="T11" fmla="*/ 246 h 385"/>
                <a:gd name="T12" fmla="*/ 439 w 475"/>
                <a:gd name="T13" fmla="*/ 109 h 385"/>
                <a:gd name="T14" fmla="*/ 384 w 475"/>
                <a:gd name="T15" fmla="*/ 27 h 385"/>
                <a:gd name="T16" fmla="*/ 0 w 475"/>
                <a:gd name="T17" fmla="*/ 45 h 3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5"/>
                <a:gd name="T28" fmla="*/ 0 h 385"/>
                <a:gd name="T29" fmla="*/ 475 w 475"/>
                <a:gd name="T30" fmla="*/ 385 h 3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5" h="385">
                  <a:moveTo>
                    <a:pt x="0" y="45"/>
                  </a:moveTo>
                  <a:cubicBezTo>
                    <a:pt x="3" y="194"/>
                    <a:pt x="5" y="139"/>
                    <a:pt x="38" y="285"/>
                  </a:cubicBezTo>
                  <a:cubicBezTo>
                    <a:pt x="45" y="315"/>
                    <a:pt x="81" y="385"/>
                    <a:pt x="94" y="357"/>
                  </a:cubicBezTo>
                  <a:cubicBezTo>
                    <a:pt x="126" y="287"/>
                    <a:pt x="70" y="280"/>
                    <a:pt x="147" y="274"/>
                  </a:cubicBezTo>
                  <a:cubicBezTo>
                    <a:pt x="181" y="235"/>
                    <a:pt x="249" y="279"/>
                    <a:pt x="302" y="274"/>
                  </a:cubicBezTo>
                  <a:cubicBezTo>
                    <a:pt x="355" y="269"/>
                    <a:pt x="444" y="273"/>
                    <a:pt x="467" y="246"/>
                  </a:cubicBezTo>
                  <a:cubicBezTo>
                    <a:pt x="459" y="195"/>
                    <a:pt x="475" y="147"/>
                    <a:pt x="439" y="109"/>
                  </a:cubicBezTo>
                  <a:cubicBezTo>
                    <a:pt x="418" y="44"/>
                    <a:pt x="414" y="70"/>
                    <a:pt x="384" y="27"/>
                  </a:cubicBezTo>
                  <a:cubicBezTo>
                    <a:pt x="18" y="36"/>
                    <a:pt x="141" y="0"/>
                    <a:pt x="0" y="45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44" name="Text Box 20"/>
            <p:cNvSpPr txBox="1">
              <a:spLocks noChangeArrowheads="1"/>
            </p:cNvSpPr>
            <p:nvPr/>
          </p:nvSpPr>
          <p:spPr bwMode="auto">
            <a:xfrm>
              <a:off x="2699" y="3067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2400">
                  <a:solidFill>
                    <a:srgbClr val="000000"/>
                  </a:solidFill>
                </a:rPr>
                <a:t>I</a:t>
              </a: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3563938" y="3141663"/>
            <a:ext cx="754062" cy="611187"/>
            <a:chOff x="2586" y="3067"/>
            <a:chExt cx="475" cy="385"/>
          </a:xfrm>
        </p:grpSpPr>
        <p:sp>
          <p:nvSpPr>
            <p:cNvPr id="9241" name="Freeform 22"/>
            <p:cNvSpPr>
              <a:spLocks/>
            </p:cNvSpPr>
            <p:nvPr/>
          </p:nvSpPr>
          <p:spPr bwMode="auto">
            <a:xfrm>
              <a:off x="2586" y="3067"/>
              <a:ext cx="475" cy="385"/>
            </a:xfrm>
            <a:custGeom>
              <a:avLst/>
              <a:gdLst>
                <a:gd name="T0" fmla="*/ 0 w 475"/>
                <a:gd name="T1" fmla="*/ 45 h 385"/>
                <a:gd name="T2" fmla="*/ 38 w 475"/>
                <a:gd name="T3" fmla="*/ 285 h 385"/>
                <a:gd name="T4" fmla="*/ 94 w 475"/>
                <a:gd name="T5" fmla="*/ 357 h 385"/>
                <a:gd name="T6" fmla="*/ 147 w 475"/>
                <a:gd name="T7" fmla="*/ 274 h 385"/>
                <a:gd name="T8" fmla="*/ 302 w 475"/>
                <a:gd name="T9" fmla="*/ 274 h 385"/>
                <a:gd name="T10" fmla="*/ 467 w 475"/>
                <a:gd name="T11" fmla="*/ 246 h 385"/>
                <a:gd name="T12" fmla="*/ 439 w 475"/>
                <a:gd name="T13" fmla="*/ 109 h 385"/>
                <a:gd name="T14" fmla="*/ 384 w 475"/>
                <a:gd name="T15" fmla="*/ 27 h 385"/>
                <a:gd name="T16" fmla="*/ 0 w 475"/>
                <a:gd name="T17" fmla="*/ 45 h 3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5"/>
                <a:gd name="T28" fmla="*/ 0 h 385"/>
                <a:gd name="T29" fmla="*/ 475 w 475"/>
                <a:gd name="T30" fmla="*/ 385 h 3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5" h="385">
                  <a:moveTo>
                    <a:pt x="0" y="45"/>
                  </a:moveTo>
                  <a:cubicBezTo>
                    <a:pt x="3" y="194"/>
                    <a:pt x="5" y="139"/>
                    <a:pt x="38" y="285"/>
                  </a:cubicBezTo>
                  <a:cubicBezTo>
                    <a:pt x="45" y="315"/>
                    <a:pt x="81" y="385"/>
                    <a:pt x="94" y="357"/>
                  </a:cubicBezTo>
                  <a:cubicBezTo>
                    <a:pt x="126" y="287"/>
                    <a:pt x="70" y="280"/>
                    <a:pt x="147" y="274"/>
                  </a:cubicBezTo>
                  <a:cubicBezTo>
                    <a:pt x="181" y="235"/>
                    <a:pt x="249" y="279"/>
                    <a:pt x="302" y="274"/>
                  </a:cubicBezTo>
                  <a:cubicBezTo>
                    <a:pt x="355" y="269"/>
                    <a:pt x="444" y="273"/>
                    <a:pt x="467" y="246"/>
                  </a:cubicBezTo>
                  <a:cubicBezTo>
                    <a:pt x="459" y="195"/>
                    <a:pt x="475" y="147"/>
                    <a:pt x="439" y="109"/>
                  </a:cubicBezTo>
                  <a:cubicBezTo>
                    <a:pt x="418" y="44"/>
                    <a:pt x="414" y="70"/>
                    <a:pt x="384" y="27"/>
                  </a:cubicBezTo>
                  <a:cubicBezTo>
                    <a:pt x="18" y="36"/>
                    <a:pt x="141" y="0"/>
                    <a:pt x="0" y="45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42" name="Text Box 23"/>
            <p:cNvSpPr txBox="1">
              <a:spLocks noChangeArrowheads="1"/>
            </p:cNvSpPr>
            <p:nvPr/>
          </p:nvSpPr>
          <p:spPr bwMode="auto">
            <a:xfrm>
              <a:off x="2699" y="3067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2400">
                  <a:solidFill>
                    <a:srgbClr val="000000"/>
                  </a:solidFill>
                </a:rPr>
                <a:t>I</a:t>
              </a:r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6289675" y="4464050"/>
            <a:ext cx="765175" cy="590550"/>
            <a:chOff x="3962" y="2812"/>
            <a:chExt cx="482" cy="372"/>
          </a:xfrm>
        </p:grpSpPr>
        <p:sp>
          <p:nvSpPr>
            <p:cNvPr id="9239" name="Freeform 25"/>
            <p:cNvSpPr>
              <a:spLocks/>
            </p:cNvSpPr>
            <p:nvPr/>
          </p:nvSpPr>
          <p:spPr bwMode="auto">
            <a:xfrm>
              <a:off x="3962" y="2812"/>
              <a:ext cx="482" cy="372"/>
            </a:xfrm>
            <a:custGeom>
              <a:avLst/>
              <a:gdLst>
                <a:gd name="T0" fmla="*/ 7 w 482"/>
                <a:gd name="T1" fmla="*/ 119 h 372"/>
                <a:gd name="T2" fmla="*/ 33 w 482"/>
                <a:gd name="T3" fmla="*/ 324 h 372"/>
                <a:gd name="T4" fmla="*/ 198 w 482"/>
                <a:gd name="T5" fmla="*/ 370 h 372"/>
                <a:gd name="T6" fmla="*/ 309 w 482"/>
                <a:gd name="T7" fmla="*/ 348 h 372"/>
                <a:gd name="T8" fmla="*/ 474 w 482"/>
                <a:gd name="T9" fmla="*/ 320 h 372"/>
                <a:gd name="T10" fmla="*/ 446 w 482"/>
                <a:gd name="T11" fmla="*/ 183 h 372"/>
                <a:gd name="T12" fmla="*/ 391 w 482"/>
                <a:gd name="T13" fmla="*/ 101 h 372"/>
                <a:gd name="T14" fmla="*/ 289 w 482"/>
                <a:gd name="T15" fmla="*/ 13 h 372"/>
                <a:gd name="T16" fmla="*/ 143 w 482"/>
                <a:gd name="T17" fmla="*/ 22 h 372"/>
                <a:gd name="T18" fmla="*/ 7 w 482"/>
                <a:gd name="T19" fmla="*/ 119 h 3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2"/>
                <a:gd name="T31" fmla="*/ 0 h 372"/>
                <a:gd name="T32" fmla="*/ 482 w 482"/>
                <a:gd name="T33" fmla="*/ 372 h 3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2" h="372">
                  <a:moveTo>
                    <a:pt x="7" y="119"/>
                  </a:moveTo>
                  <a:cubicBezTo>
                    <a:pt x="10" y="268"/>
                    <a:pt x="0" y="178"/>
                    <a:pt x="33" y="324"/>
                  </a:cubicBezTo>
                  <a:cubicBezTo>
                    <a:pt x="57" y="362"/>
                    <a:pt x="154" y="372"/>
                    <a:pt x="198" y="370"/>
                  </a:cubicBezTo>
                  <a:cubicBezTo>
                    <a:pt x="232" y="331"/>
                    <a:pt x="263" y="356"/>
                    <a:pt x="309" y="348"/>
                  </a:cubicBezTo>
                  <a:cubicBezTo>
                    <a:pt x="355" y="340"/>
                    <a:pt x="451" y="347"/>
                    <a:pt x="474" y="320"/>
                  </a:cubicBezTo>
                  <a:cubicBezTo>
                    <a:pt x="466" y="269"/>
                    <a:pt x="482" y="221"/>
                    <a:pt x="446" y="183"/>
                  </a:cubicBezTo>
                  <a:cubicBezTo>
                    <a:pt x="425" y="118"/>
                    <a:pt x="421" y="144"/>
                    <a:pt x="391" y="101"/>
                  </a:cubicBezTo>
                  <a:cubicBezTo>
                    <a:pt x="365" y="81"/>
                    <a:pt x="330" y="26"/>
                    <a:pt x="289" y="13"/>
                  </a:cubicBezTo>
                  <a:cubicBezTo>
                    <a:pt x="248" y="0"/>
                    <a:pt x="190" y="4"/>
                    <a:pt x="143" y="22"/>
                  </a:cubicBezTo>
                  <a:cubicBezTo>
                    <a:pt x="96" y="40"/>
                    <a:pt x="35" y="99"/>
                    <a:pt x="7" y="119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40" name="Text Box 26"/>
            <p:cNvSpPr txBox="1">
              <a:spLocks noChangeArrowheads="1"/>
            </p:cNvSpPr>
            <p:nvPr/>
          </p:nvSpPr>
          <p:spPr bwMode="auto">
            <a:xfrm>
              <a:off x="4105" y="2886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2400">
                  <a:solidFill>
                    <a:srgbClr val="000000"/>
                  </a:solidFill>
                </a:rPr>
                <a:t>I</a:t>
              </a: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6300788" y="2205038"/>
            <a:ext cx="792162" cy="830262"/>
            <a:chOff x="1474" y="2931"/>
            <a:chExt cx="499" cy="523"/>
          </a:xfrm>
        </p:grpSpPr>
        <p:sp>
          <p:nvSpPr>
            <p:cNvPr id="9237" name="Freeform 28"/>
            <p:cNvSpPr>
              <a:spLocks/>
            </p:cNvSpPr>
            <p:nvPr/>
          </p:nvSpPr>
          <p:spPr bwMode="auto">
            <a:xfrm>
              <a:off x="1474" y="2931"/>
              <a:ext cx="499" cy="523"/>
            </a:xfrm>
            <a:custGeom>
              <a:avLst/>
              <a:gdLst>
                <a:gd name="T0" fmla="*/ 24 w 499"/>
                <a:gd name="T1" fmla="*/ 45 h 523"/>
                <a:gd name="T2" fmla="*/ 33 w 499"/>
                <a:gd name="T3" fmla="*/ 493 h 523"/>
                <a:gd name="T4" fmla="*/ 125 w 499"/>
                <a:gd name="T5" fmla="*/ 484 h 523"/>
                <a:gd name="T6" fmla="*/ 171 w 499"/>
                <a:gd name="T7" fmla="*/ 274 h 523"/>
                <a:gd name="T8" fmla="*/ 326 w 499"/>
                <a:gd name="T9" fmla="*/ 274 h 523"/>
                <a:gd name="T10" fmla="*/ 491 w 499"/>
                <a:gd name="T11" fmla="*/ 246 h 523"/>
                <a:gd name="T12" fmla="*/ 463 w 499"/>
                <a:gd name="T13" fmla="*/ 109 h 523"/>
                <a:gd name="T14" fmla="*/ 408 w 499"/>
                <a:gd name="T15" fmla="*/ 27 h 523"/>
                <a:gd name="T16" fmla="*/ 24 w 499"/>
                <a:gd name="T17" fmla="*/ 45 h 5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9"/>
                <a:gd name="T28" fmla="*/ 0 h 523"/>
                <a:gd name="T29" fmla="*/ 499 w 499"/>
                <a:gd name="T30" fmla="*/ 523 h 5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9" h="523">
                  <a:moveTo>
                    <a:pt x="24" y="45"/>
                  </a:moveTo>
                  <a:cubicBezTo>
                    <a:pt x="27" y="194"/>
                    <a:pt x="0" y="347"/>
                    <a:pt x="33" y="493"/>
                  </a:cubicBezTo>
                  <a:cubicBezTo>
                    <a:pt x="40" y="523"/>
                    <a:pt x="112" y="512"/>
                    <a:pt x="125" y="484"/>
                  </a:cubicBezTo>
                  <a:cubicBezTo>
                    <a:pt x="157" y="414"/>
                    <a:pt x="94" y="280"/>
                    <a:pt x="171" y="274"/>
                  </a:cubicBezTo>
                  <a:cubicBezTo>
                    <a:pt x="205" y="235"/>
                    <a:pt x="273" y="279"/>
                    <a:pt x="326" y="274"/>
                  </a:cubicBezTo>
                  <a:cubicBezTo>
                    <a:pt x="379" y="269"/>
                    <a:pt x="468" y="273"/>
                    <a:pt x="491" y="246"/>
                  </a:cubicBezTo>
                  <a:cubicBezTo>
                    <a:pt x="483" y="195"/>
                    <a:pt x="499" y="147"/>
                    <a:pt x="463" y="109"/>
                  </a:cubicBezTo>
                  <a:cubicBezTo>
                    <a:pt x="442" y="44"/>
                    <a:pt x="438" y="70"/>
                    <a:pt x="408" y="27"/>
                  </a:cubicBezTo>
                  <a:cubicBezTo>
                    <a:pt x="42" y="36"/>
                    <a:pt x="165" y="0"/>
                    <a:pt x="24" y="45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38" name="Text Box 29"/>
            <p:cNvSpPr txBox="1">
              <a:spLocks noChangeArrowheads="1"/>
            </p:cNvSpPr>
            <p:nvPr/>
          </p:nvSpPr>
          <p:spPr bwMode="auto">
            <a:xfrm>
              <a:off x="1627" y="2943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2400">
                  <a:solidFill>
                    <a:srgbClr val="6600CC"/>
                  </a:solidFill>
                </a:rPr>
                <a:t>S</a:t>
              </a:r>
            </a:p>
          </p:txBody>
        </p:sp>
      </p:grpSp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827584" y="4652963"/>
            <a:ext cx="38158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/>
              <a:t>If inhibitor occupies the active site and substrate can no longer bind</a:t>
            </a:r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827582" y="5302624"/>
            <a:ext cx="3960441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/>
              <a:t>Increasing concentration of substrate reduces effect of inhibitor</a:t>
            </a:r>
          </a:p>
        </p:txBody>
      </p:sp>
      <p:sp>
        <p:nvSpPr>
          <p:cNvPr id="16416" name="Text Box 32"/>
          <p:cNvSpPr txBox="1">
            <a:spLocks noChangeArrowheads="1"/>
          </p:cNvSpPr>
          <p:nvPr/>
        </p:nvSpPr>
        <p:spPr bwMode="auto">
          <a:xfrm>
            <a:off x="4948933" y="4159160"/>
            <a:ext cx="36720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/>
              <a:t>Inhibitor binds at another site (</a:t>
            </a:r>
            <a:r>
              <a:rPr lang="en-GB" dirty="0">
                <a:solidFill>
                  <a:srgbClr val="FF0066"/>
                </a:solidFill>
              </a:rPr>
              <a:t>allosteric</a:t>
            </a:r>
            <a:r>
              <a:rPr lang="en-GB" dirty="0"/>
              <a:t> site) on the enzyme but changes the shape of the active site</a:t>
            </a:r>
          </a:p>
        </p:txBody>
      </p:sp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4932363" y="5229225"/>
            <a:ext cx="4032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/>
              <a:t>Substrate cannot bind, even if its concentration is increased</a:t>
            </a:r>
          </a:p>
        </p:txBody>
      </p:sp>
      <p:sp>
        <p:nvSpPr>
          <p:cNvPr id="16418" name="Text Box 34"/>
          <p:cNvSpPr txBox="1">
            <a:spLocks noChangeArrowheads="1"/>
          </p:cNvSpPr>
          <p:nvPr/>
        </p:nvSpPr>
        <p:spPr bwMode="auto">
          <a:xfrm>
            <a:off x="4932363" y="5876925"/>
            <a:ext cx="40322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/>
              <a:t>Effect is however reversible – if inhibitor is removed shape of active site is restored</a:t>
            </a:r>
          </a:p>
        </p:txBody>
      </p:sp>
      <p:sp>
        <p:nvSpPr>
          <p:cNvPr id="16419" name="Text Box 35"/>
          <p:cNvSpPr txBox="1">
            <a:spLocks noChangeArrowheads="1"/>
          </p:cNvSpPr>
          <p:nvPr/>
        </p:nvSpPr>
        <p:spPr bwMode="auto">
          <a:xfrm>
            <a:off x="838742" y="1084436"/>
            <a:ext cx="3312616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/>
              <a:t>e.g. Leeches produce </a:t>
            </a:r>
            <a:r>
              <a:rPr lang="en-GB" dirty="0" err="1"/>
              <a:t>hirudin</a:t>
            </a:r>
            <a:r>
              <a:rPr lang="en-GB" dirty="0"/>
              <a:t> which inhibits the production of a blood clotting protein</a:t>
            </a:r>
          </a:p>
        </p:txBody>
      </p:sp>
      <p:sp>
        <p:nvSpPr>
          <p:cNvPr id="16420" name="Text Box 36"/>
          <p:cNvSpPr txBox="1">
            <a:spLocks noChangeArrowheads="1"/>
          </p:cNvSpPr>
          <p:nvPr/>
        </p:nvSpPr>
        <p:spPr bwMode="auto">
          <a:xfrm>
            <a:off x="4891088" y="1078763"/>
            <a:ext cx="3600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/>
              <a:t>e.g. cyanide inhibits an enzyme involved in respiration</a:t>
            </a:r>
          </a:p>
        </p:txBody>
      </p:sp>
    </p:spTree>
    <p:extLst>
      <p:ext uri="{BB962C8B-B14F-4D97-AF65-F5344CB8AC3E}">
        <p14:creationId xmlns:p14="http://schemas.microsoft.com/office/powerpoint/2010/main" val="356833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0254 C 0.00834 0.01988 -0.00277 0.02589 -0.00069 0.07214 C -0.00017 0.08439 0.00139 0.08832 0.00417 0.09965 C 0.00747 0.11306 0.00417 0.12786 0.00417 0.14196 " pathEditMode="relative" rAng="0" ptsTypes="fff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" y="69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5.31792E-6 C -0.04201 -0.00162 -0.0835 -0.00486 -0.12552 -0.00856 C -0.14027 -0.00787 -0.1552 -0.00833 -0.16996 -0.00648 C -0.17395 -0.00602 -0.17586 0.00092 -0.17777 0.00416 C -0.18177 0.0104 -0.18611 0.01757 -0.19062 0.02311 C -0.19201 0.03236 -0.19392 0.04138 -0.19531 0.05063 C -0.19583 0.06751 -0.19479 0.08485 -0.19687 0.1015 C -0.19739 0.10589 -0.2 0.08878 -0.2 0.08878 C -0.20052 0.09364 -0.19913 0.10011 -0.20173 0.10358 C -0.20329 0.10566 -0.20555 0.09988 -0.20642 0.0971 C -0.20764 0.09317 -0.20746 0.08878 -0.20798 0.08462 C -0.2085 0.09294 -0.20764 0.10173 -0.20954 0.10982 C -0.21007 0.11167 -0.21198 0.10728 -0.21284 0.10566 C -0.21371 0.10381 -0.21406 0.1015 -0.21441 0.09942 C -0.2184 0.07791 -0.21389 0.0978 -0.21753 0.08231 C -0.22795 0.08601 -0.22534 0.08901 -0.22708 0.10358 C -0.23246 0.08092 -0.22552 0.05687 -0.22552 0.03375 " pathEditMode="relative" ptsTypes="ffffffffffffffff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2601E-6 C -0.00052 -0.00208 -0.0007 -0.00462 -0.00156 -0.00647 C -0.00243 -0.00809 -0.00469 -0.00855 -0.00486 -0.01063 C -0.00573 -0.0252 -0.00261 -0.03977 0.00798 -0.04439 C 0.01337 -0.04925 0.01146 -0.04809 0.01736 -0.05086 C 0.02048 -0.05225 0.02691 -0.05503 0.02691 -0.05503 C 0.03368 -0.06358 0.03021 -0.05711 0.03021 -0.07815 " pathEditMode="relative" ptsTypes="ffffffA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6.93642E-7 C -0.00173 0.13156 0.00209 0.15468 -0.00468 0.09942 C -0.0052 0.10567 -0.00434 0.1126 -0.00625 0.11838 C -0.00711 0.12116 -0.00798 0.11283 -0.00798 0.10983 C -0.0085 0.07746 -0.00798 0.04509 -0.00798 0.01272 " pathEditMode="relative" ptsTypes="ffffA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 animBg="1"/>
      <p:bldP spid="16414" grpId="0"/>
      <p:bldP spid="16415" grpId="0"/>
      <p:bldP spid="16416" grpId="0"/>
      <p:bldP spid="16417" grpId="0"/>
      <p:bldP spid="16418" grpId="0"/>
      <p:bldP spid="16419" grpId="0"/>
      <p:bldP spid="164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/>
              <a:t>2801 June 05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63284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04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363150" y="842215"/>
            <a:ext cx="0" cy="25202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331640" y="3353987"/>
            <a:ext cx="25202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76056" y="842215"/>
            <a:ext cx="0" cy="25202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76056" y="3353987"/>
            <a:ext cx="2448272" cy="17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1363150" y="1490134"/>
            <a:ext cx="2429934" cy="1845733"/>
          </a:xfrm>
          <a:custGeom>
            <a:avLst/>
            <a:gdLst>
              <a:gd name="connsiteX0" fmla="*/ 0 w 2429934"/>
              <a:gd name="connsiteY0" fmla="*/ 1845733 h 1845733"/>
              <a:gd name="connsiteX1" fmla="*/ 16934 w 2429934"/>
              <a:gd name="connsiteY1" fmla="*/ 1761067 h 1845733"/>
              <a:gd name="connsiteX2" fmla="*/ 25400 w 2429934"/>
              <a:gd name="connsiteY2" fmla="*/ 1727200 h 1845733"/>
              <a:gd name="connsiteX3" fmla="*/ 42334 w 2429934"/>
              <a:gd name="connsiteY3" fmla="*/ 1676400 h 1845733"/>
              <a:gd name="connsiteX4" fmla="*/ 50800 w 2429934"/>
              <a:gd name="connsiteY4" fmla="*/ 1642533 h 1845733"/>
              <a:gd name="connsiteX5" fmla="*/ 67734 w 2429934"/>
              <a:gd name="connsiteY5" fmla="*/ 1591733 h 1845733"/>
              <a:gd name="connsiteX6" fmla="*/ 84667 w 2429934"/>
              <a:gd name="connsiteY6" fmla="*/ 1549400 h 1845733"/>
              <a:gd name="connsiteX7" fmla="*/ 101600 w 2429934"/>
              <a:gd name="connsiteY7" fmla="*/ 1481667 h 1845733"/>
              <a:gd name="connsiteX8" fmla="*/ 118534 w 2429934"/>
              <a:gd name="connsiteY8" fmla="*/ 1464733 h 1845733"/>
              <a:gd name="connsiteX9" fmla="*/ 135467 w 2429934"/>
              <a:gd name="connsiteY9" fmla="*/ 1430867 h 1845733"/>
              <a:gd name="connsiteX10" fmla="*/ 169334 w 2429934"/>
              <a:gd name="connsiteY10" fmla="*/ 1371600 h 1845733"/>
              <a:gd name="connsiteX11" fmla="*/ 186267 w 2429934"/>
              <a:gd name="connsiteY11" fmla="*/ 1320800 h 1845733"/>
              <a:gd name="connsiteX12" fmla="*/ 220134 w 2429934"/>
              <a:gd name="connsiteY12" fmla="*/ 1261533 h 1845733"/>
              <a:gd name="connsiteX13" fmla="*/ 254000 w 2429934"/>
              <a:gd name="connsiteY13" fmla="*/ 1210733 h 1845733"/>
              <a:gd name="connsiteX14" fmla="*/ 279400 w 2429934"/>
              <a:gd name="connsiteY14" fmla="*/ 1159933 h 1845733"/>
              <a:gd name="connsiteX15" fmla="*/ 313267 w 2429934"/>
              <a:gd name="connsiteY15" fmla="*/ 1109133 h 1845733"/>
              <a:gd name="connsiteX16" fmla="*/ 321734 w 2429934"/>
              <a:gd name="connsiteY16" fmla="*/ 1066800 h 1845733"/>
              <a:gd name="connsiteX17" fmla="*/ 372534 w 2429934"/>
              <a:gd name="connsiteY17" fmla="*/ 990600 h 1845733"/>
              <a:gd name="connsiteX18" fmla="*/ 389467 w 2429934"/>
              <a:gd name="connsiteY18" fmla="*/ 965200 h 1845733"/>
              <a:gd name="connsiteX19" fmla="*/ 423334 w 2429934"/>
              <a:gd name="connsiteY19" fmla="*/ 905933 h 1845733"/>
              <a:gd name="connsiteX20" fmla="*/ 448734 w 2429934"/>
              <a:gd name="connsiteY20" fmla="*/ 863600 h 1845733"/>
              <a:gd name="connsiteX21" fmla="*/ 457200 w 2429934"/>
              <a:gd name="connsiteY21" fmla="*/ 838200 h 1845733"/>
              <a:gd name="connsiteX22" fmla="*/ 508000 w 2429934"/>
              <a:gd name="connsiteY22" fmla="*/ 753533 h 1845733"/>
              <a:gd name="connsiteX23" fmla="*/ 533400 w 2429934"/>
              <a:gd name="connsiteY23" fmla="*/ 702733 h 1845733"/>
              <a:gd name="connsiteX24" fmla="*/ 567267 w 2429934"/>
              <a:gd name="connsiteY24" fmla="*/ 651933 h 1845733"/>
              <a:gd name="connsiteX25" fmla="*/ 601134 w 2429934"/>
              <a:gd name="connsiteY25" fmla="*/ 609600 h 1845733"/>
              <a:gd name="connsiteX26" fmla="*/ 609600 w 2429934"/>
              <a:gd name="connsiteY26" fmla="*/ 584200 h 1845733"/>
              <a:gd name="connsiteX27" fmla="*/ 643467 w 2429934"/>
              <a:gd name="connsiteY27" fmla="*/ 550333 h 1845733"/>
              <a:gd name="connsiteX28" fmla="*/ 660400 w 2429934"/>
              <a:gd name="connsiteY28" fmla="*/ 516467 h 1845733"/>
              <a:gd name="connsiteX29" fmla="*/ 677334 w 2429934"/>
              <a:gd name="connsiteY29" fmla="*/ 491067 h 1845733"/>
              <a:gd name="connsiteX30" fmla="*/ 719667 w 2429934"/>
              <a:gd name="connsiteY30" fmla="*/ 448733 h 1845733"/>
              <a:gd name="connsiteX31" fmla="*/ 728134 w 2429934"/>
              <a:gd name="connsiteY31" fmla="*/ 423333 h 1845733"/>
              <a:gd name="connsiteX32" fmla="*/ 770467 w 2429934"/>
              <a:gd name="connsiteY32" fmla="*/ 364067 h 1845733"/>
              <a:gd name="connsiteX33" fmla="*/ 804334 w 2429934"/>
              <a:gd name="connsiteY33" fmla="*/ 330200 h 1845733"/>
              <a:gd name="connsiteX34" fmla="*/ 838200 w 2429934"/>
              <a:gd name="connsiteY34" fmla="*/ 287867 h 1845733"/>
              <a:gd name="connsiteX35" fmla="*/ 855134 w 2429934"/>
              <a:gd name="connsiteY35" fmla="*/ 262467 h 1845733"/>
              <a:gd name="connsiteX36" fmla="*/ 897467 w 2429934"/>
              <a:gd name="connsiteY36" fmla="*/ 220133 h 1845733"/>
              <a:gd name="connsiteX37" fmla="*/ 922867 w 2429934"/>
              <a:gd name="connsiteY37" fmla="*/ 194733 h 1845733"/>
              <a:gd name="connsiteX38" fmla="*/ 973667 w 2429934"/>
              <a:gd name="connsiteY38" fmla="*/ 160867 h 1845733"/>
              <a:gd name="connsiteX39" fmla="*/ 1016000 w 2429934"/>
              <a:gd name="connsiteY39" fmla="*/ 135467 h 1845733"/>
              <a:gd name="connsiteX40" fmla="*/ 1041400 w 2429934"/>
              <a:gd name="connsiteY40" fmla="*/ 118533 h 1845733"/>
              <a:gd name="connsiteX41" fmla="*/ 1092200 w 2429934"/>
              <a:gd name="connsiteY41" fmla="*/ 76200 h 1845733"/>
              <a:gd name="connsiteX42" fmla="*/ 1117600 w 2429934"/>
              <a:gd name="connsiteY42" fmla="*/ 67733 h 1845733"/>
              <a:gd name="connsiteX43" fmla="*/ 1202267 w 2429934"/>
              <a:gd name="connsiteY43" fmla="*/ 33867 h 1845733"/>
              <a:gd name="connsiteX44" fmla="*/ 1227667 w 2429934"/>
              <a:gd name="connsiteY44" fmla="*/ 25400 h 1845733"/>
              <a:gd name="connsiteX45" fmla="*/ 1253067 w 2429934"/>
              <a:gd name="connsiteY45" fmla="*/ 16933 h 1845733"/>
              <a:gd name="connsiteX46" fmla="*/ 1295400 w 2429934"/>
              <a:gd name="connsiteY46" fmla="*/ 8467 h 1845733"/>
              <a:gd name="connsiteX47" fmla="*/ 1346200 w 2429934"/>
              <a:gd name="connsiteY47" fmla="*/ 0 h 1845733"/>
              <a:gd name="connsiteX48" fmla="*/ 2429934 w 2429934"/>
              <a:gd name="connsiteY48" fmla="*/ 0 h 184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429934" h="1845733">
                <a:moveTo>
                  <a:pt x="0" y="1845733"/>
                </a:moveTo>
                <a:cubicBezTo>
                  <a:pt x="5645" y="1817511"/>
                  <a:pt x="9954" y="1788989"/>
                  <a:pt x="16934" y="1761067"/>
                </a:cubicBezTo>
                <a:cubicBezTo>
                  <a:pt x="19756" y="1749778"/>
                  <a:pt x="22056" y="1738346"/>
                  <a:pt x="25400" y="1727200"/>
                </a:cubicBezTo>
                <a:cubicBezTo>
                  <a:pt x="30529" y="1710103"/>
                  <a:pt x="38005" y="1693717"/>
                  <a:pt x="42334" y="1676400"/>
                </a:cubicBezTo>
                <a:cubicBezTo>
                  <a:pt x="45156" y="1665111"/>
                  <a:pt x="47456" y="1653679"/>
                  <a:pt x="50800" y="1642533"/>
                </a:cubicBezTo>
                <a:cubicBezTo>
                  <a:pt x="55929" y="1625436"/>
                  <a:pt x="61105" y="1608306"/>
                  <a:pt x="67734" y="1591733"/>
                </a:cubicBezTo>
                <a:cubicBezTo>
                  <a:pt x="73378" y="1577622"/>
                  <a:pt x="80300" y="1563957"/>
                  <a:pt x="84667" y="1549400"/>
                </a:cubicBezTo>
                <a:cubicBezTo>
                  <a:pt x="88307" y="1537267"/>
                  <a:pt x="92663" y="1496563"/>
                  <a:pt x="101600" y="1481667"/>
                </a:cubicBezTo>
                <a:cubicBezTo>
                  <a:pt x="105707" y="1474822"/>
                  <a:pt x="114106" y="1471375"/>
                  <a:pt x="118534" y="1464733"/>
                </a:cubicBezTo>
                <a:cubicBezTo>
                  <a:pt x="125535" y="1454232"/>
                  <a:pt x="129205" y="1441825"/>
                  <a:pt x="135467" y="1430867"/>
                </a:cubicBezTo>
                <a:cubicBezTo>
                  <a:pt x="155830" y="1395231"/>
                  <a:pt x="152279" y="1414238"/>
                  <a:pt x="169334" y="1371600"/>
                </a:cubicBezTo>
                <a:cubicBezTo>
                  <a:pt x="175963" y="1355027"/>
                  <a:pt x="176366" y="1335652"/>
                  <a:pt x="186267" y="1320800"/>
                </a:cubicBezTo>
                <a:cubicBezTo>
                  <a:pt x="244841" y="1232937"/>
                  <a:pt x="155682" y="1368953"/>
                  <a:pt x="220134" y="1261533"/>
                </a:cubicBezTo>
                <a:cubicBezTo>
                  <a:pt x="230605" y="1244082"/>
                  <a:pt x="247564" y="1230040"/>
                  <a:pt x="254000" y="1210733"/>
                </a:cubicBezTo>
                <a:cubicBezTo>
                  <a:pt x="275282" y="1146889"/>
                  <a:pt x="246574" y="1225585"/>
                  <a:pt x="279400" y="1159933"/>
                </a:cubicBezTo>
                <a:cubicBezTo>
                  <a:pt x="303906" y="1110922"/>
                  <a:pt x="265118" y="1157282"/>
                  <a:pt x="313267" y="1109133"/>
                </a:cubicBezTo>
                <a:cubicBezTo>
                  <a:pt x="316089" y="1095022"/>
                  <a:pt x="315779" y="1079901"/>
                  <a:pt x="321734" y="1066800"/>
                </a:cubicBezTo>
                <a:cubicBezTo>
                  <a:pt x="321740" y="1066787"/>
                  <a:pt x="364063" y="1003306"/>
                  <a:pt x="372534" y="990600"/>
                </a:cubicBezTo>
                <a:cubicBezTo>
                  <a:pt x="378178" y="982133"/>
                  <a:pt x="386249" y="974853"/>
                  <a:pt x="389467" y="965200"/>
                </a:cubicBezTo>
                <a:cubicBezTo>
                  <a:pt x="402397" y="926413"/>
                  <a:pt x="392579" y="946940"/>
                  <a:pt x="423334" y="905933"/>
                </a:cubicBezTo>
                <a:cubicBezTo>
                  <a:pt x="447317" y="833980"/>
                  <a:pt x="413868" y="921709"/>
                  <a:pt x="448734" y="863600"/>
                </a:cubicBezTo>
                <a:cubicBezTo>
                  <a:pt x="453326" y="855947"/>
                  <a:pt x="453507" y="846325"/>
                  <a:pt x="457200" y="838200"/>
                </a:cubicBezTo>
                <a:cubicBezTo>
                  <a:pt x="488396" y="769569"/>
                  <a:pt x="475192" y="786343"/>
                  <a:pt x="508000" y="753533"/>
                </a:cubicBezTo>
                <a:cubicBezTo>
                  <a:pt x="529282" y="689689"/>
                  <a:pt x="500574" y="768385"/>
                  <a:pt x="533400" y="702733"/>
                </a:cubicBezTo>
                <a:cubicBezTo>
                  <a:pt x="557906" y="653722"/>
                  <a:pt x="519118" y="700082"/>
                  <a:pt x="567267" y="651933"/>
                </a:cubicBezTo>
                <a:cubicBezTo>
                  <a:pt x="588550" y="588087"/>
                  <a:pt x="557365" y="664312"/>
                  <a:pt x="601134" y="609600"/>
                </a:cubicBezTo>
                <a:cubicBezTo>
                  <a:pt x="606709" y="602631"/>
                  <a:pt x="604413" y="591462"/>
                  <a:pt x="609600" y="584200"/>
                </a:cubicBezTo>
                <a:cubicBezTo>
                  <a:pt x="618879" y="571209"/>
                  <a:pt x="636327" y="564613"/>
                  <a:pt x="643467" y="550333"/>
                </a:cubicBezTo>
                <a:cubicBezTo>
                  <a:pt x="649111" y="539044"/>
                  <a:pt x="654138" y="527425"/>
                  <a:pt x="660400" y="516467"/>
                </a:cubicBezTo>
                <a:cubicBezTo>
                  <a:pt x="665449" y="507632"/>
                  <a:pt x="670633" y="498725"/>
                  <a:pt x="677334" y="491067"/>
                </a:cubicBezTo>
                <a:cubicBezTo>
                  <a:pt x="690475" y="476048"/>
                  <a:pt x="719667" y="448733"/>
                  <a:pt x="719667" y="448733"/>
                </a:cubicBezTo>
                <a:cubicBezTo>
                  <a:pt x="722489" y="440266"/>
                  <a:pt x="724143" y="431315"/>
                  <a:pt x="728134" y="423333"/>
                </a:cubicBezTo>
                <a:cubicBezTo>
                  <a:pt x="733404" y="412794"/>
                  <a:pt x="765990" y="369183"/>
                  <a:pt x="770467" y="364067"/>
                </a:cubicBezTo>
                <a:cubicBezTo>
                  <a:pt x="780980" y="352052"/>
                  <a:pt x="804334" y="330200"/>
                  <a:pt x="804334" y="330200"/>
                </a:cubicBezTo>
                <a:cubicBezTo>
                  <a:pt x="820815" y="280753"/>
                  <a:pt x="799904" y="326162"/>
                  <a:pt x="838200" y="287867"/>
                </a:cubicBezTo>
                <a:cubicBezTo>
                  <a:pt x="845395" y="280672"/>
                  <a:pt x="848433" y="270125"/>
                  <a:pt x="855134" y="262467"/>
                </a:cubicBezTo>
                <a:cubicBezTo>
                  <a:pt x="868275" y="247448"/>
                  <a:pt x="883356" y="234244"/>
                  <a:pt x="897467" y="220133"/>
                </a:cubicBezTo>
                <a:cubicBezTo>
                  <a:pt x="905934" y="211666"/>
                  <a:pt x="912904" y="201375"/>
                  <a:pt x="922867" y="194733"/>
                </a:cubicBezTo>
                <a:cubicBezTo>
                  <a:pt x="939800" y="183444"/>
                  <a:pt x="959277" y="175258"/>
                  <a:pt x="973667" y="160867"/>
                </a:cubicBezTo>
                <a:cubicBezTo>
                  <a:pt x="996910" y="137622"/>
                  <a:pt x="983027" y="146457"/>
                  <a:pt x="1016000" y="135467"/>
                </a:cubicBezTo>
                <a:cubicBezTo>
                  <a:pt x="1024467" y="129822"/>
                  <a:pt x="1033454" y="124890"/>
                  <a:pt x="1041400" y="118533"/>
                </a:cubicBezTo>
                <a:cubicBezTo>
                  <a:pt x="1074065" y="92401"/>
                  <a:pt x="1041779" y="105013"/>
                  <a:pt x="1092200" y="76200"/>
                </a:cubicBezTo>
                <a:cubicBezTo>
                  <a:pt x="1099949" y="71772"/>
                  <a:pt x="1109397" y="71249"/>
                  <a:pt x="1117600" y="67733"/>
                </a:cubicBezTo>
                <a:cubicBezTo>
                  <a:pt x="1204803" y="30360"/>
                  <a:pt x="1086642" y="72409"/>
                  <a:pt x="1202267" y="33867"/>
                </a:cubicBezTo>
                <a:lnTo>
                  <a:pt x="1227667" y="25400"/>
                </a:lnTo>
                <a:cubicBezTo>
                  <a:pt x="1236134" y="22578"/>
                  <a:pt x="1244316" y="18683"/>
                  <a:pt x="1253067" y="16933"/>
                </a:cubicBezTo>
                <a:lnTo>
                  <a:pt x="1295400" y="8467"/>
                </a:lnTo>
                <a:cubicBezTo>
                  <a:pt x="1312290" y="5396"/>
                  <a:pt x="1329034" y="128"/>
                  <a:pt x="1346200" y="0"/>
                </a:cubicBezTo>
                <a:lnTo>
                  <a:pt x="2429934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ontent Placeholder 16"/>
          <p:cNvSpPr>
            <a:spLocks noGrp="1"/>
          </p:cNvSpPr>
          <p:nvPr>
            <p:ph/>
          </p:nvPr>
        </p:nvSpPr>
        <p:spPr>
          <a:xfrm>
            <a:off x="5087309" y="1556792"/>
            <a:ext cx="2365011" cy="1787541"/>
          </a:xfrm>
          <a:custGeom>
            <a:avLst/>
            <a:gdLst>
              <a:gd name="connsiteX0" fmla="*/ 0 w 2429934"/>
              <a:gd name="connsiteY0" fmla="*/ 1845733 h 1845733"/>
              <a:gd name="connsiteX1" fmla="*/ 16934 w 2429934"/>
              <a:gd name="connsiteY1" fmla="*/ 1761067 h 1845733"/>
              <a:gd name="connsiteX2" fmla="*/ 25400 w 2429934"/>
              <a:gd name="connsiteY2" fmla="*/ 1727200 h 1845733"/>
              <a:gd name="connsiteX3" fmla="*/ 42334 w 2429934"/>
              <a:gd name="connsiteY3" fmla="*/ 1676400 h 1845733"/>
              <a:gd name="connsiteX4" fmla="*/ 50800 w 2429934"/>
              <a:gd name="connsiteY4" fmla="*/ 1642533 h 1845733"/>
              <a:gd name="connsiteX5" fmla="*/ 67734 w 2429934"/>
              <a:gd name="connsiteY5" fmla="*/ 1591733 h 1845733"/>
              <a:gd name="connsiteX6" fmla="*/ 84667 w 2429934"/>
              <a:gd name="connsiteY6" fmla="*/ 1549400 h 1845733"/>
              <a:gd name="connsiteX7" fmla="*/ 101600 w 2429934"/>
              <a:gd name="connsiteY7" fmla="*/ 1481667 h 1845733"/>
              <a:gd name="connsiteX8" fmla="*/ 118534 w 2429934"/>
              <a:gd name="connsiteY8" fmla="*/ 1464733 h 1845733"/>
              <a:gd name="connsiteX9" fmla="*/ 135467 w 2429934"/>
              <a:gd name="connsiteY9" fmla="*/ 1430867 h 1845733"/>
              <a:gd name="connsiteX10" fmla="*/ 169334 w 2429934"/>
              <a:gd name="connsiteY10" fmla="*/ 1371600 h 1845733"/>
              <a:gd name="connsiteX11" fmla="*/ 186267 w 2429934"/>
              <a:gd name="connsiteY11" fmla="*/ 1320800 h 1845733"/>
              <a:gd name="connsiteX12" fmla="*/ 220134 w 2429934"/>
              <a:gd name="connsiteY12" fmla="*/ 1261533 h 1845733"/>
              <a:gd name="connsiteX13" fmla="*/ 254000 w 2429934"/>
              <a:gd name="connsiteY13" fmla="*/ 1210733 h 1845733"/>
              <a:gd name="connsiteX14" fmla="*/ 279400 w 2429934"/>
              <a:gd name="connsiteY14" fmla="*/ 1159933 h 1845733"/>
              <a:gd name="connsiteX15" fmla="*/ 313267 w 2429934"/>
              <a:gd name="connsiteY15" fmla="*/ 1109133 h 1845733"/>
              <a:gd name="connsiteX16" fmla="*/ 321734 w 2429934"/>
              <a:gd name="connsiteY16" fmla="*/ 1066800 h 1845733"/>
              <a:gd name="connsiteX17" fmla="*/ 372534 w 2429934"/>
              <a:gd name="connsiteY17" fmla="*/ 990600 h 1845733"/>
              <a:gd name="connsiteX18" fmla="*/ 389467 w 2429934"/>
              <a:gd name="connsiteY18" fmla="*/ 965200 h 1845733"/>
              <a:gd name="connsiteX19" fmla="*/ 423334 w 2429934"/>
              <a:gd name="connsiteY19" fmla="*/ 905933 h 1845733"/>
              <a:gd name="connsiteX20" fmla="*/ 448734 w 2429934"/>
              <a:gd name="connsiteY20" fmla="*/ 863600 h 1845733"/>
              <a:gd name="connsiteX21" fmla="*/ 457200 w 2429934"/>
              <a:gd name="connsiteY21" fmla="*/ 838200 h 1845733"/>
              <a:gd name="connsiteX22" fmla="*/ 508000 w 2429934"/>
              <a:gd name="connsiteY22" fmla="*/ 753533 h 1845733"/>
              <a:gd name="connsiteX23" fmla="*/ 533400 w 2429934"/>
              <a:gd name="connsiteY23" fmla="*/ 702733 h 1845733"/>
              <a:gd name="connsiteX24" fmla="*/ 567267 w 2429934"/>
              <a:gd name="connsiteY24" fmla="*/ 651933 h 1845733"/>
              <a:gd name="connsiteX25" fmla="*/ 601134 w 2429934"/>
              <a:gd name="connsiteY25" fmla="*/ 609600 h 1845733"/>
              <a:gd name="connsiteX26" fmla="*/ 609600 w 2429934"/>
              <a:gd name="connsiteY26" fmla="*/ 584200 h 1845733"/>
              <a:gd name="connsiteX27" fmla="*/ 643467 w 2429934"/>
              <a:gd name="connsiteY27" fmla="*/ 550333 h 1845733"/>
              <a:gd name="connsiteX28" fmla="*/ 660400 w 2429934"/>
              <a:gd name="connsiteY28" fmla="*/ 516467 h 1845733"/>
              <a:gd name="connsiteX29" fmla="*/ 677334 w 2429934"/>
              <a:gd name="connsiteY29" fmla="*/ 491067 h 1845733"/>
              <a:gd name="connsiteX30" fmla="*/ 719667 w 2429934"/>
              <a:gd name="connsiteY30" fmla="*/ 448733 h 1845733"/>
              <a:gd name="connsiteX31" fmla="*/ 728134 w 2429934"/>
              <a:gd name="connsiteY31" fmla="*/ 423333 h 1845733"/>
              <a:gd name="connsiteX32" fmla="*/ 770467 w 2429934"/>
              <a:gd name="connsiteY32" fmla="*/ 364067 h 1845733"/>
              <a:gd name="connsiteX33" fmla="*/ 804334 w 2429934"/>
              <a:gd name="connsiteY33" fmla="*/ 330200 h 1845733"/>
              <a:gd name="connsiteX34" fmla="*/ 838200 w 2429934"/>
              <a:gd name="connsiteY34" fmla="*/ 287867 h 1845733"/>
              <a:gd name="connsiteX35" fmla="*/ 855134 w 2429934"/>
              <a:gd name="connsiteY35" fmla="*/ 262467 h 1845733"/>
              <a:gd name="connsiteX36" fmla="*/ 897467 w 2429934"/>
              <a:gd name="connsiteY36" fmla="*/ 220133 h 1845733"/>
              <a:gd name="connsiteX37" fmla="*/ 922867 w 2429934"/>
              <a:gd name="connsiteY37" fmla="*/ 194733 h 1845733"/>
              <a:gd name="connsiteX38" fmla="*/ 973667 w 2429934"/>
              <a:gd name="connsiteY38" fmla="*/ 160867 h 1845733"/>
              <a:gd name="connsiteX39" fmla="*/ 1016000 w 2429934"/>
              <a:gd name="connsiteY39" fmla="*/ 135467 h 1845733"/>
              <a:gd name="connsiteX40" fmla="*/ 1041400 w 2429934"/>
              <a:gd name="connsiteY40" fmla="*/ 118533 h 1845733"/>
              <a:gd name="connsiteX41" fmla="*/ 1092200 w 2429934"/>
              <a:gd name="connsiteY41" fmla="*/ 76200 h 1845733"/>
              <a:gd name="connsiteX42" fmla="*/ 1117600 w 2429934"/>
              <a:gd name="connsiteY42" fmla="*/ 67733 h 1845733"/>
              <a:gd name="connsiteX43" fmla="*/ 1202267 w 2429934"/>
              <a:gd name="connsiteY43" fmla="*/ 33867 h 1845733"/>
              <a:gd name="connsiteX44" fmla="*/ 1227667 w 2429934"/>
              <a:gd name="connsiteY44" fmla="*/ 25400 h 1845733"/>
              <a:gd name="connsiteX45" fmla="*/ 1253067 w 2429934"/>
              <a:gd name="connsiteY45" fmla="*/ 16933 h 1845733"/>
              <a:gd name="connsiteX46" fmla="*/ 1295400 w 2429934"/>
              <a:gd name="connsiteY46" fmla="*/ 8467 h 1845733"/>
              <a:gd name="connsiteX47" fmla="*/ 1346200 w 2429934"/>
              <a:gd name="connsiteY47" fmla="*/ 0 h 1845733"/>
              <a:gd name="connsiteX48" fmla="*/ 2429934 w 2429934"/>
              <a:gd name="connsiteY48" fmla="*/ 0 h 184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429934" h="1845733">
                <a:moveTo>
                  <a:pt x="0" y="1845733"/>
                </a:moveTo>
                <a:cubicBezTo>
                  <a:pt x="5645" y="1817511"/>
                  <a:pt x="9954" y="1788989"/>
                  <a:pt x="16934" y="1761067"/>
                </a:cubicBezTo>
                <a:cubicBezTo>
                  <a:pt x="19756" y="1749778"/>
                  <a:pt x="22056" y="1738346"/>
                  <a:pt x="25400" y="1727200"/>
                </a:cubicBezTo>
                <a:cubicBezTo>
                  <a:pt x="30529" y="1710103"/>
                  <a:pt x="38005" y="1693717"/>
                  <a:pt x="42334" y="1676400"/>
                </a:cubicBezTo>
                <a:cubicBezTo>
                  <a:pt x="45156" y="1665111"/>
                  <a:pt x="47456" y="1653679"/>
                  <a:pt x="50800" y="1642533"/>
                </a:cubicBezTo>
                <a:cubicBezTo>
                  <a:pt x="55929" y="1625436"/>
                  <a:pt x="61105" y="1608306"/>
                  <a:pt x="67734" y="1591733"/>
                </a:cubicBezTo>
                <a:cubicBezTo>
                  <a:pt x="73378" y="1577622"/>
                  <a:pt x="80300" y="1563957"/>
                  <a:pt x="84667" y="1549400"/>
                </a:cubicBezTo>
                <a:cubicBezTo>
                  <a:pt x="88307" y="1537267"/>
                  <a:pt x="92663" y="1496563"/>
                  <a:pt x="101600" y="1481667"/>
                </a:cubicBezTo>
                <a:cubicBezTo>
                  <a:pt x="105707" y="1474822"/>
                  <a:pt x="114106" y="1471375"/>
                  <a:pt x="118534" y="1464733"/>
                </a:cubicBezTo>
                <a:cubicBezTo>
                  <a:pt x="125535" y="1454232"/>
                  <a:pt x="129205" y="1441825"/>
                  <a:pt x="135467" y="1430867"/>
                </a:cubicBezTo>
                <a:cubicBezTo>
                  <a:pt x="155830" y="1395231"/>
                  <a:pt x="152279" y="1414238"/>
                  <a:pt x="169334" y="1371600"/>
                </a:cubicBezTo>
                <a:cubicBezTo>
                  <a:pt x="175963" y="1355027"/>
                  <a:pt x="176366" y="1335652"/>
                  <a:pt x="186267" y="1320800"/>
                </a:cubicBezTo>
                <a:cubicBezTo>
                  <a:pt x="244841" y="1232937"/>
                  <a:pt x="155682" y="1368953"/>
                  <a:pt x="220134" y="1261533"/>
                </a:cubicBezTo>
                <a:cubicBezTo>
                  <a:pt x="230605" y="1244082"/>
                  <a:pt x="247564" y="1230040"/>
                  <a:pt x="254000" y="1210733"/>
                </a:cubicBezTo>
                <a:cubicBezTo>
                  <a:pt x="275282" y="1146889"/>
                  <a:pt x="246574" y="1225585"/>
                  <a:pt x="279400" y="1159933"/>
                </a:cubicBezTo>
                <a:cubicBezTo>
                  <a:pt x="303906" y="1110922"/>
                  <a:pt x="265118" y="1157282"/>
                  <a:pt x="313267" y="1109133"/>
                </a:cubicBezTo>
                <a:cubicBezTo>
                  <a:pt x="316089" y="1095022"/>
                  <a:pt x="315779" y="1079901"/>
                  <a:pt x="321734" y="1066800"/>
                </a:cubicBezTo>
                <a:cubicBezTo>
                  <a:pt x="321740" y="1066787"/>
                  <a:pt x="364063" y="1003306"/>
                  <a:pt x="372534" y="990600"/>
                </a:cubicBezTo>
                <a:cubicBezTo>
                  <a:pt x="378178" y="982133"/>
                  <a:pt x="386249" y="974853"/>
                  <a:pt x="389467" y="965200"/>
                </a:cubicBezTo>
                <a:cubicBezTo>
                  <a:pt x="402397" y="926413"/>
                  <a:pt x="392579" y="946940"/>
                  <a:pt x="423334" y="905933"/>
                </a:cubicBezTo>
                <a:cubicBezTo>
                  <a:pt x="447317" y="833980"/>
                  <a:pt x="413868" y="921709"/>
                  <a:pt x="448734" y="863600"/>
                </a:cubicBezTo>
                <a:cubicBezTo>
                  <a:pt x="453326" y="855947"/>
                  <a:pt x="453507" y="846325"/>
                  <a:pt x="457200" y="838200"/>
                </a:cubicBezTo>
                <a:cubicBezTo>
                  <a:pt x="488396" y="769569"/>
                  <a:pt x="475192" y="786343"/>
                  <a:pt x="508000" y="753533"/>
                </a:cubicBezTo>
                <a:cubicBezTo>
                  <a:pt x="529282" y="689689"/>
                  <a:pt x="500574" y="768385"/>
                  <a:pt x="533400" y="702733"/>
                </a:cubicBezTo>
                <a:cubicBezTo>
                  <a:pt x="557906" y="653722"/>
                  <a:pt x="519118" y="700082"/>
                  <a:pt x="567267" y="651933"/>
                </a:cubicBezTo>
                <a:cubicBezTo>
                  <a:pt x="588550" y="588087"/>
                  <a:pt x="557365" y="664312"/>
                  <a:pt x="601134" y="609600"/>
                </a:cubicBezTo>
                <a:cubicBezTo>
                  <a:pt x="606709" y="602631"/>
                  <a:pt x="604413" y="591462"/>
                  <a:pt x="609600" y="584200"/>
                </a:cubicBezTo>
                <a:cubicBezTo>
                  <a:pt x="618879" y="571209"/>
                  <a:pt x="636327" y="564613"/>
                  <a:pt x="643467" y="550333"/>
                </a:cubicBezTo>
                <a:cubicBezTo>
                  <a:pt x="649111" y="539044"/>
                  <a:pt x="654138" y="527425"/>
                  <a:pt x="660400" y="516467"/>
                </a:cubicBezTo>
                <a:cubicBezTo>
                  <a:pt x="665449" y="507632"/>
                  <a:pt x="670633" y="498725"/>
                  <a:pt x="677334" y="491067"/>
                </a:cubicBezTo>
                <a:cubicBezTo>
                  <a:pt x="690475" y="476048"/>
                  <a:pt x="719667" y="448733"/>
                  <a:pt x="719667" y="448733"/>
                </a:cubicBezTo>
                <a:cubicBezTo>
                  <a:pt x="722489" y="440266"/>
                  <a:pt x="724143" y="431315"/>
                  <a:pt x="728134" y="423333"/>
                </a:cubicBezTo>
                <a:cubicBezTo>
                  <a:pt x="733404" y="412794"/>
                  <a:pt x="765990" y="369183"/>
                  <a:pt x="770467" y="364067"/>
                </a:cubicBezTo>
                <a:cubicBezTo>
                  <a:pt x="780980" y="352052"/>
                  <a:pt x="804334" y="330200"/>
                  <a:pt x="804334" y="330200"/>
                </a:cubicBezTo>
                <a:cubicBezTo>
                  <a:pt x="820815" y="280753"/>
                  <a:pt x="799904" y="326162"/>
                  <a:pt x="838200" y="287867"/>
                </a:cubicBezTo>
                <a:cubicBezTo>
                  <a:pt x="845395" y="280672"/>
                  <a:pt x="848433" y="270125"/>
                  <a:pt x="855134" y="262467"/>
                </a:cubicBezTo>
                <a:cubicBezTo>
                  <a:pt x="868275" y="247448"/>
                  <a:pt x="883356" y="234244"/>
                  <a:pt x="897467" y="220133"/>
                </a:cubicBezTo>
                <a:cubicBezTo>
                  <a:pt x="905934" y="211666"/>
                  <a:pt x="912904" y="201375"/>
                  <a:pt x="922867" y="194733"/>
                </a:cubicBezTo>
                <a:cubicBezTo>
                  <a:pt x="939800" y="183444"/>
                  <a:pt x="959277" y="175258"/>
                  <a:pt x="973667" y="160867"/>
                </a:cubicBezTo>
                <a:cubicBezTo>
                  <a:pt x="996910" y="137622"/>
                  <a:pt x="983027" y="146457"/>
                  <a:pt x="1016000" y="135467"/>
                </a:cubicBezTo>
                <a:cubicBezTo>
                  <a:pt x="1024467" y="129822"/>
                  <a:pt x="1033454" y="124890"/>
                  <a:pt x="1041400" y="118533"/>
                </a:cubicBezTo>
                <a:cubicBezTo>
                  <a:pt x="1074065" y="92401"/>
                  <a:pt x="1041779" y="105013"/>
                  <a:pt x="1092200" y="76200"/>
                </a:cubicBezTo>
                <a:cubicBezTo>
                  <a:pt x="1099949" y="71772"/>
                  <a:pt x="1109397" y="71249"/>
                  <a:pt x="1117600" y="67733"/>
                </a:cubicBezTo>
                <a:cubicBezTo>
                  <a:pt x="1204803" y="30360"/>
                  <a:pt x="1086642" y="72409"/>
                  <a:pt x="1202267" y="33867"/>
                </a:cubicBezTo>
                <a:lnTo>
                  <a:pt x="1227667" y="25400"/>
                </a:lnTo>
                <a:cubicBezTo>
                  <a:pt x="1236134" y="22578"/>
                  <a:pt x="1244316" y="18683"/>
                  <a:pt x="1253067" y="16933"/>
                </a:cubicBezTo>
                <a:lnTo>
                  <a:pt x="1295400" y="8467"/>
                </a:lnTo>
                <a:cubicBezTo>
                  <a:pt x="1312290" y="5396"/>
                  <a:pt x="1329034" y="128"/>
                  <a:pt x="1346200" y="0"/>
                </a:cubicBezTo>
                <a:lnTo>
                  <a:pt x="2429934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en-GB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331640" y="1498599"/>
            <a:ext cx="1937875" cy="184573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5105400" y="2836333"/>
            <a:ext cx="2472267" cy="524934"/>
          </a:xfrm>
          <a:custGeom>
            <a:avLst/>
            <a:gdLst>
              <a:gd name="connsiteX0" fmla="*/ 0 w 2472267"/>
              <a:gd name="connsiteY0" fmla="*/ 524934 h 524934"/>
              <a:gd name="connsiteX1" fmla="*/ 67733 w 2472267"/>
              <a:gd name="connsiteY1" fmla="*/ 482600 h 524934"/>
              <a:gd name="connsiteX2" fmla="*/ 84667 w 2472267"/>
              <a:gd name="connsiteY2" fmla="*/ 465667 h 524934"/>
              <a:gd name="connsiteX3" fmla="*/ 101600 w 2472267"/>
              <a:gd name="connsiteY3" fmla="*/ 431800 h 524934"/>
              <a:gd name="connsiteX4" fmla="*/ 135467 w 2472267"/>
              <a:gd name="connsiteY4" fmla="*/ 381000 h 524934"/>
              <a:gd name="connsiteX5" fmla="*/ 143933 w 2472267"/>
              <a:gd name="connsiteY5" fmla="*/ 355600 h 524934"/>
              <a:gd name="connsiteX6" fmla="*/ 203200 w 2472267"/>
              <a:gd name="connsiteY6" fmla="*/ 279400 h 524934"/>
              <a:gd name="connsiteX7" fmla="*/ 228600 w 2472267"/>
              <a:gd name="connsiteY7" fmla="*/ 228600 h 524934"/>
              <a:gd name="connsiteX8" fmla="*/ 270933 w 2472267"/>
              <a:gd name="connsiteY8" fmla="*/ 152400 h 524934"/>
              <a:gd name="connsiteX9" fmla="*/ 313267 w 2472267"/>
              <a:gd name="connsiteY9" fmla="*/ 118534 h 524934"/>
              <a:gd name="connsiteX10" fmla="*/ 381000 w 2472267"/>
              <a:gd name="connsiteY10" fmla="*/ 59267 h 524934"/>
              <a:gd name="connsiteX11" fmla="*/ 431800 w 2472267"/>
              <a:gd name="connsiteY11" fmla="*/ 42334 h 524934"/>
              <a:gd name="connsiteX12" fmla="*/ 482600 w 2472267"/>
              <a:gd name="connsiteY12" fmla="*/ 25400 h 524934"/>
              <a:gd name="connsiteX13" fmla="*/ 508000 w 2472267"/>
              <a:gd name="connsiteY13" fmla="*/ 16934 h 524934"/>
              <a:gd name="connsiteX14" fmla="*/ 609600 w 2472267"/>
              <a:gd name="connsiteY14" fmla="*/ 0 h 524934"/>
              <a:gd name="connsiteX15" fmla="*/ 2472267 w 2472267"/>
              <a:gd name="connsiteY15" fmla="*/ 0 h 52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72267" h="524934">
                <a:moveTo>
                  <a:pt x="0" y="524934"/>
                </a:moveTo>
                <a:cubicBezTo>
                  <a:pt x="8920" y="519582"/>
                  <a:pt x="54697" y="493028"/>
                  <a:pt x="67733" y="482600"/>
                </a:cubicBezTo>
                <a:cubicBezTo>
                  <a:pt x="73966" y="477613"/>
                  <a:pt x="79022" y="471311"/>
                  <a:pt x="84667" y="465667"/>
                </a:cubicBezTo>
                <a:cubicBezTo>
                  <a:pt x="90311" y="454378"/>
                  <a:pt x="95106" y="442623"/>
                  <a:pt x="101600" y="431800"/>
                </a:cubicBezTo>
                <a:cubicBezTo>
                  <a:pt x="112071" y="414349"/>
                  <a:pt x="135467" y="381000"/>
                  <a:pt x="135467" y="381000"/>
                </a:cubicBezTo>
                <a:cubicBezTo>
                  <a:pt x="138289" y="372533"/>
                  <a:pt x="138983" y="363026"/>
                  <a:pt x="143933" y="355600"/>
                </a:cubicBezTo>
                <a:cubicBezTo>
                  <a:pt x="173155" y="311766"/>
                  <a:pt x="180654" y="347036"/>
                  <a:pt x="203200" y="279400"/>
                </a:cubicBezTo>
                <a:cubicBezTo>
                  <a:pt x="224482" y="215556"/>
                  <a:pt x="195774" y="294252"/>
                  <a:pt x="228600" y="228600"/>
                </a:cubicBezTo>
                <a:cubicBezTo>
                  <a:pt x="249891" y="186018"/>
                  <a:pt x="217550" y="205780"/>
                  <a:pt x="270933" y="152400"/>
                </a:cubicBezTo>
                <a:cubicBezTo>
                  <a:pt x="336983" y="86353"/>
                  <a:pt x="227787" y="193330"/>
                  <a:pt x="313267" y="118534"/>
                </a:cubicBezTo>
                <a:cubicBezTo>
                  <a:pt x="334660" y="99815"/>
                  <a:pt x="353341" y="71559"/>
                  <a:pt x="381000" y="59267"/>
                </a:cubicBezTo>
                <a:cubicBezTo>
                  <a:pt x="397311" y="52018"/>
                  <a:pt x="414867" y="47978"/>
                  <a:pt x="431800" y="42334"/>
                </a:cubicBezTo>
                <a:lnTo>
                  <a:pt x="482600" y="25400"/>
                </a:lnTo>
                <a:cubicBezTo>
                  <a:pt x="491067" y="22578"/>
                  <a:pt x="499342" y="19099"/>
                  <a:pt x="508000" y="16934"/>
                </a:cubicBezTo>
                <a:cubicBezTo>
                  <a:pt x="544030" y="7926"/>
                  <a:pt x="569253" y="177"/>
                  <a:pt x="609600" y="0"/>
                </a:cubicBezTo>
                <a:lnTo>
                  <a:pt x="2472267" y="0"/>
                </a:ln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1511660" y="3361267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Substrate concentration</a:t>
            </a:r>
            <a:endParaRPr lang="en-GB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5339679" y="3446098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Substrate concentration</a:t>
            </a:r>
            <a:endParaRPr lang="en-GB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1619672" y="631253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 smtClean="0"/>
              <a:t>With a competitive inhibitor</a:t>
            </a:r>
            <a:endParaRPr lang="en-GB" sz="1600" u="sng" dirty="0"/>
          </a:p>
        </p:txBody>
      </p:sp>
      <p:sp>
        <p:nvSpPr>
          <p:cNvPr id="25" name="TextBox 24"/>
          <p:cNvSpPr txBox="1"/>
          <p:nvPr/>
        </p:nvSpPr>
        <p:spPr>
          <a:xfrm>
            <a:off x="5261413" y="641593"/>
            <a:ext cx="3055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 smtClean="0"/>
              <a:t>With  a non competitive inhibitor</a:t>
            </a:r>
            <a:endParaRPr lang="en-GB" sz="1600" u="sng" dirty="0"/>
          </a:p>
        </p:txBody>
      </p:sp>
      <p:sp>
        <p:nvSpPr>
          <p:cNvPr id="27" name="TextBox 26"/>
          <p:cNvSpPr txBox="1"/>
          <p:nvPr/>
        </p:nvSpPr>
        <p:spPr>
          <a:xfrm>
            <a:off x="730110" y="1401743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Rate</a:t>
            </a:r>
          </a:p>
          <a:p>
            <a:r>
              <a:rPr lang="en-GB" sz="1000" dirty="0" smtClean="0"/>
              <a:t>Of reaction</a:t>
            </a:r>
            <a:endParaRPr lang="en-GB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4444752" y="1471878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Rate</a:t>
            </a:r>
          </a:p>
          <a:p>
            <a:r>
              <a:rPr lang="en-GB" sz="1000" dirty="0" smtClean="0"/>
              <a:t>Of reaction</a:t>
            </a:r>
            <a:endParaRPr lang="en-GB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971600" y="3933056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Decide which graph represents the effect on the rate of an enzyme controlled reaction when exposed to:</a:t>
            </a:r>
          </a:p>
          <a:p>
            <a:pPr lvl="1"/>
            <a:r>
              <a:rPr lang="en-GB" dirty="0" smtClean="0">
                <a:solidFill>
                  <a:srgbClr val="C00000"/>
                </a:solidFill>
              </a:rPr>
              <a:t>a competitive inhibitor </a:t>
            </a:r>
          </a:p>
          <a:p>
            <a:pPr lvl="1"/>
            <a:r>
              <a:rPr lang="en-GB" dirty="0" smtClean="0">
                <a:solidFill>
                  <a:srgbClr val="C00000"/>
                </a:solidFill>
              </a:rPr>
              <a:t>a non competitive inhibitor.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 Each reaction is carried out with a fixed quantity of inhibitor.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3450562" y="2282335"/>
            <a:ext cx="14992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          Normal</a:t>
            </a:r>
            <a:r>
              <a:rPr lang="en-GB" dirty="0" smtClean="0"/>
              <a:t> </a:t>
            </a:r>
            <a:r>
              <a:rPr lang="en-GB" sz="1200" dirty="0" smtClean="0"/>
              <a:t>rate </a:t>
            </a:r>
          </a:p>
          <a:p>
            <a:r>
              <a:rPr lang="en-GB" sz="1200" dirty="0" smtClean="0"/>
              <a:t>          Inhibited rate</a:t>
            </a:r>
            <a:endParaRPr lang="en-GB" sz="1200" dirty="0"/>
          </a:p>
        </p:txBody>
      </p:sp>
      <p:cxnSp>
        <p:nvCxnSpPr>
          <p:cNvPr id="32" name="Straight Connector 31"/>
          <p:cNvCxnSpPr>
            <a:stCxn id="30" idx="1"/>
          </p:cNvCxnSpPr>
          <p:nvPr/>
        </p:nvCxnSpPr>
        <p:spPr>
          <a:xfrm flipV="1">
            <a:off x="3450562" y="2547806"/>
            <a:ext cx="402385" cy="1152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435057" y="2691681"/>
            <a:ext cx="402385" cy="1152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50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/>
          <p:cNvSpPr>
            <a:spLocks/>
          </p:cNvSpPr>
          <p:nvPr/>
        </p:nvSpPr>
        <p:spPr bwMode="auto">
          <a:xfrm>
            <a:off x="3553242" y="5003337"/>
            <a:ext cx="2508250" cy="1127125"/>
          </a:xfrm>
          <a:custGeom>
            <a:avLst/>
            <a:gdLst>
              <a:gd name="T0" fmla="*/ 428 w 1580"/>
              <a:gd name="T1" fmla="*/ 56 h 710"/>
              <a:gd name="T2" fmla="*/ 68 w 1580"/>
              <a:gd name="T3" fmla="*/ 61 h 710"/>
              <a:gd name="T4" fmla="*/ 68 w 1580"/>
              <a:gd name="T5" fmla="*/ 655 h 710"/>
              <a:gd name="T6" fmla="*/ 123 w 1580"/>
              <a:gd name="T7" fmla="*/ 710 h 710"/>
              <a:gd name="T8" fmla="*/ 1458 w 1580"/>
              <a:gd name="T9" fmla="*/ 673 h 710"/>
              <a:gd name="T10" fmla="*/ 1577 w 1580"/>
              <a:gd name="T11" fmla="*/ 573 h 710"/>
              <a:gd name="T12" fmla="*/ 1540 w 1580"/>
              <a:gd name="T13" fmla="*/ 372 h 710"/>
              <a:gd name="T14" fmla="*/ 1486 w 1580"/>
              <a:gd name="T15" fmla="*/ 216 h 710"/>
              <a:gd name="T16" fmla="*/ 1440 w 1580"/>
              <a:gd name="T17" fmla="*/ 106 h 710"/>
              <a:gd name="T18" fmla="*/ 1412 w 1580"/>
              <a:gd name="T19" fmla="*/ 88 h 710"/>
              <a:gd name="T20" fmla="*/ 1358 w 1580"/>
              <a:gd name="T21" fmla="*/ 52 h 710"/>
              <a:gd name="T22" fmla="*/ 955 w 1580"/>
              <a:gd name="T23" fmla="*/ 61 h 710"/>
              <a:gd name="T24" fmla="*/ 946 w 1580"/>
              <a:gd name="T25" fmla="*/ 262 h 710"/>
              <a:gd name="T26" fmla="*/ 626 w 1580"/>
              <a:gd name="T27" fmla="*/ 271 h 710"/>
              <a:gd name="T28" fmla="*/ 608 w 1580"/>
              <a:gd name="T29" fmla="*/ 326 h 710"/>
              <a:gd name="T30" fmla="*/ 599 w 1580"/>
              <a:gd name="T31" fmla="*/ 490 h 710"/>
              <a:gd name="T32" fmla="*/ 571 w 1580"/>
              <a:gd name="T33" fmla="*/ 500 h 710"/>
              <a:gd name="T34" fmla="*/ 516 w 1580"/>
              <a:gd name="T35" fmla="*/ 527 h 710"/>
              <a:gd name="T36" fmla="*/ 452 w 1580"/>
              <a:gd name="T37" fmla="*/ 518 h 710"/>
              <a:gd name="T38" fmla="*/ 434 w 1580"/>
              <a:gd name="T39" fmla="*/ 454 h 710"/>
              <a:gd name="T40" fmla="*/ 428 w 1580"/>
              <a:gd name="T41" fmla="*/ 56 h 71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580"/>
              <a:gd name="T64" fmla="*/ 0 h 710"/>
              <a:gd name="T65" fmla="*/ 1580 w 1580"/>
              <a:gd name="T66" fmla="*/ 710 h 71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580" h="710">
                <a:moveTo>
                  <a:pt x="428" y="56"/>
                </a:moveTo>
                <a:cubicBezTo>
                  <a:pt x="317" y="4"/>
                  <a:pt x="183" y="24"/>
                  <a:pt x="68" y="61"/>
                </a:cubicBezTo>
                <a:cubicBezTo>
                  <a:pt x="0" y="266"/>
                  <a:pt x="50" y="104"/>
                  <a:pt x="68" y="655"/>
                </a:cubicBezTo>
                <a:cubicBezTo>
                  <a:pt x="69" y="689"/>
                  <a:pt x="97" y="701"/>
                  <a:pt x="123" y="710"/>
                </a:cubicBezTo>
                <a:cubicBezTo>
                  <a:pt x="578" y="702"/>
                  <a:pt x="999" y="679"/>
                  <a:pt x="1458" y="673"/>
                </a:cubicBezTo>
                <a:cubicBezTo>
                  <a:pt x="1526" y="651"/>
                  <a:pt x="1545" y="638"/>
                  <a:pt x="1577" y="573"/>
                </a:cubicBezTo>
                <a:cubicBezTo>
                  <a:pt x="1570" y="468"/>
                  <a:pt x="1580" y="447"/>
                  <a:pt x="1540" y="372"/>
                </a:cubicBezTo>
                <a:cubicBezTo>
                  <a:pt x="1529" y="314"/>
                  <a:pt x="1512" y="267"/>
                  <a:pt x="1486" y="216"/>
                </a:cubicBezTo>
                <a:cubicBezTo>
                  <a:pt x="1468" y="181"/>
                  <a:pt x="1469" y="135"/>
                  <a:pt x="1440" y="106"/>
                </a:cubicBezTo>
                <a:cubicBezTo>
                  <a:pt x="1432" y="98"/>
                  <a:pt x="1421" y="95"/>
                  <a:pt x="1412" y="88"/>
                </a:cubicBezTo>
                <a:cubicBezTo>
                  <a:pt x="1366" y="50"/>
                  <a:pt x="1406" y="68"/>
                  <a:pt x="1358" y="52"/>
                </a:cubicBezTo>
                <a:cubicBezTo>
                  <a:pt x="1224" y="55"/>
                  <a:pt x="1075" y="0"/>
                  <a:pt x="955" y="61"/>
                </a:cubicBezTo>
                <a:cubicBezTo>
                  <a:pt x="895" y="91"/>
                  <a:pt x="1003" y="226"/>
                  <a:pt x="946" y="262"/>
                </a:cubicBezTo>
                <a:cubicBezTo>
                  <a:pt x="856" y="319"/>
                  <a:pt x="733" y="268"/>
                  <a:pt x="626" y="271"/>
                </a:cubicBezTo>
                <a:cubicBezTo>
                  <a:pt x="620" y="289"/>
                  <a:pt x="609" y="307"/>
                  <a:pt x="608" y="326"/>
                </a:cubicBezTo>
                <a:cubicBezTo>
                  <a:pt x="605" y="381"/>
                  <a:pt x="610" y="436"/>
                  <a:pt x="599" y="490"/>
                </a:cubicBezTo>
                <a:cubicBezTo>
                  <a:pt x="597" y="500"/>
                  <a:pt x="580" y="496"/>
                  <a:pt x="571" y="500"/>
                </a:cubicBezTo>
                <a:cubicBezTo>
                  <a:pt x="506" y="533"/>
                  <a:pt x="581" y="506"/>
                  <a:pt x="516" y="527"/>
                </a:cubicBezTo>
                <a:cubicBezTo>
                  <a:pt x="495" y="524"/>
                  <a:pt x="470" y="529"/>
                  <a:pt x="452" y="518"/>
                </a:cubicBezTo>
                <a:cubicBezTo>
                  <a:pt x="433" y="506"/>
                  <a:pt x="435" y="476"/>
                  <a:pt x="434" y="454"/>
                </a:cubicBezTo>
                <a:cubicBezTo>
                  <a:pt x="429" y="321"/>
                  <a:pt x="430" y="189"/>
                  <a:pt x="428" y="56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411" name="Freeform 3"/>
          <p:cNvSpPr>
            <a:spLocks/>
          </p:cNvSpPr>
          <p:nvPr/>
        </p:nvSpPr>
        <p:spPr bwMode="auto">
          <a:xfrm>
            <a:off x="5003800" y="2708275"/>
            <a:ext cx="792163" cy="830263"/>
          </a:xfrm>
          <a:custGeom>
            <a:avLst/>
            <a:gdLst>
              <a:gd name="T0" fmla="*/ 24 w 499"/>
              <a:gd name="T1" fmla="*/ 45 h 523"/>
              <a:gd name="T2" fmla="*/ 33 w 499"/>
              <a:gd name="T3" fmla="*/ 493 h 523"/>
              <a:gd name="T4" fmla="*/ 125 w 499"/>
              <a:gd name="T5" fmla="*/ 484 h 523"/>
              <a:gd name="T6" fmla="*/ 171 w 499"/>
              <a:gd name="T7" fmla="*/ 274 h 523"/>
              <a:gd name="T8" fmla="*/ 326 w 499"/>
              <a:gd name="T9" fmla="*/ 274 h 523"/>
              <a:gd name="T10" fmla="*/ 491 w 499"/>
              <a:gd name="T11" fmla="*/ 246 h 523"/>
              <a:gd name="T12" fmla="*/ 463 w 499"/>
              <a:gd name="T13" fmla="*/ 109 h 523"/>
              <a:gd name="T14" fmla="*/ 408 w 499"/>
              <a:gd name="T15" fmla="*/ 27 h 523"/>
              <a:gd name="T16" fmla="*/ 24 w 499"/>
              <a:gd name="T17" fmla="*/ 45 h 5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9"/>
              <a:gd name="T28" fmla="*/ 0 h 523"/>
              <a:gd name="T29" fmla="*/ 499 w 499"/>
              <a:gd name="T30" fmla="*/ 523 h 5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9" h="523">
                <a:moveTo>
                  <a:pt x="24" y="45"/>
                </a:moveTo>
                <a:cubicBezTo>
                  <a:pt x="27" y="194"/>
                  <a:pt x="0" y="347"/>
                  <a:pt x="33" y="493"/>
                </a:cubicBezTo>
                <a:cubicBezTo>
                  <a:pt x="40" y="523"/>
                  <a:pt x="112" y="512"/>
                  <a:pt x="125" y="484"/>
                </a:cubicBezTo>
                <a:cubicBezTo>
                  <a:pt x="157" y="414"/>
                  <a:pt x="94" y="280"/>
                  <a:pt x="171" y="274"/>
                </a:cubicBezTo>
                <a:cubicBezTo>
                  <a:pt x="205" y="235"/>
                  <a:pt x="273" y="279"/>
                  <a:pt x="326" y="274"/>
                </a:cubicBezTo>
                <a:cubicBezTo>
                  <a:pt x="379" y="269"/>
                  <a:pt x="468" y="273"/>
                  <a:pt x="491" y="246"/>
                </a:cubicBezTo>
                <a:cubicBezTo>
                  <a:pt x="483" y="195"/>
                  <a:pt x="499" y="147"/>
                  <a:pt x="463" y="109"/>
                </a:cubicBezTo>
                <a:cubicBezTo>
                  <a:pt x="442" y="44"/>
                  <a:pt x="438" y="70"/>
                  <a:pt x="408" y="27"/>
                </a:cubicBezTo>
                <a:cubicBezTo>
                  <a:pt x="42" y="36"/>
                  <a:pt x="165" y="0"/>
                  <a:pt x="24" y="45"/>
                </a:cubicBezTo>
                <a:close/>
              </a:path>
            </a:pathLst>
          </a:cu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229600" cy="1139825"/>
          </a:xfrm>
        </p:spPr>
        <p:txBody>
          <a:bodyPr/>
          <a:lstStyle/>
          <a:p>
            <a:pPr eaLnBrk="1" hangingPunct="1"/>
            <a:r>
              <a:rPr lang="en-GB" dirty="0" smtClean="0"/>
              <a:t>End-product inhibition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99592" y="1345680"/>
            <a:ext cx="7416824" cy="107525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GB" dirty="0" smtClean="0"/>
              <a:t>The product of the reaction which is being catalysed acts an inhibitor of the enzyme involved</a:t>
            </a:r>
          </a:p>
        </p:txBody>
      </p:sp>
      <p:sp>
        <p:nvSpPr>
          <p:cNvPr id="10246" name="Freeform 6"/>
          <p:cNvSpPr>
            <a:spLocks/>
          </p:cNvSpPr>
          <p:nvPr/>
        </p:nvSpPr>
        <p:spPr bwMode="auto">
          <a:xfrm>
            <a:off x="899592" y="2708275"/>
            <a:ext cx="2377008" cy="1127125"/>
          </a:xfrm>
          <a:custGeom>
            <a:avLst/>
            <a:gdLst>
              <a:gd name="T0" fmla="*/ 428 w 1580"/>
              <a:gd name="T1" fmla="*/ 56 h 710"/>
              <a:gd name="T2" fmla="*/ 68 w 1580"/>
              <a:gd name="T3" fmla="*/ 61 h 710"/>
              <a:gd name="T4" fmla="*/ 68 w 1580"/>
              <a:gd name="T5" fmla="*/ 655 h 710"/>
              <a:gd name="T6" fmla="*/ 123 w 1580"/>
              <a:gd name="T7" fmla="*/ 710 h 710"/>
              <a:gd name="T8" fmla="*/ 1458 w 1580"/>
              <a:gd name="T9" fmla="*/ 673 h 710"/>
              <a:gd name="T10" fmla="*/ 1577 w 1580"/>
              <a:gd name="T11" fmla="*/ 573 h 710"/>
              <a:gd name="T12" fmla="*/ 1540 w 1580"/>
              <a:gd name="T13" fmla="*/ 372 h 710"/>
              <a:gd name="T14" fmla="*/ 1486 w 1580"/>
              <a:gd name="T15" fmla="*/ 216 h 710"/>
              <a:gd name="T16" fmla="*/ 1440 w 1580"/>
              <a:gd name="T17" fmla="*/ 106 h 710"/>
              <a:gd name="T18" fmla="*/ 1412 w 1580"/>
              <a:gd name="T19" fmla="*/ 88 h 710"/>
              <a:gd name="T20" fmla="*/ 1358 w 1580"/>
              <a:gd name="T21" fmla="*/ 52 h 710"/>
              <a:gd name="T22" fmla="*/ 955 w 1580"/>
              <a:gd name="T23" fmla="*/ 61 h 710"/>
              <a:gd name="T24" fmla="*/ 946 w 1580"/>
              <a:gd name="T25" fmla="*/ 262 h 710"/>
              <a:gd name="T26" fmla="*/ 626 w 1580"/>
              <a:gd name="T27" fmla="*/ 271 h 710"/>
              <a:gd name="T28" fmla="*/ 608 w 1580"/>
              <a:gd name="T29" fmla="*/ 326 h 710"/>
              <a:gd name="T30" fmla="*/ 599 w 1580"/>
              <a:gd name="T31" fmla="*/ 490 h 710"/>
              <a:gd name="T32" fmla="*/ 571 w 1580"/>
              <a:gd name="T33" fmla="*/ 500 h 710"/>
              <a:gd name="T34" fmla="*/ 516 w 1580"/>
              <a:gd name="T35" fmla="*/ 527 h 710"/>
              <a:gd name="T36" fmla="*/ 452 w 1580"/>
              <a:gd name="T37" fmla="*/ 518 h 710"/>
              <a:gd name="T38" fmla="*/ 434 w 1580"/>
              <a:gd name="T39" fmla="*/ 454 h 710"/>
              <a:gd name="T40" fmla="*/ 428 w 1580"/>
              <a:gd name="T41" fmla="*/ 56 h 71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580"/>
              <a:gd name="T64" fmla="*/ 0 h 710"/>
              <a:gd name="T65" fmla="*/ 1580 w 1580"/>
              <a:gd name="T66" fmla="*/ 710 h 71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580" h="710">
                <a:moveTo>
                  <a:pt x="428" y="56"/>
                </a:moveTo>
                <a:cubicBezTo>
                  <a:pt x="317" y="4"/>
                  <a:pt x="183" y="24"/>
                  <a:pt x="68" y="61"/>
                </a:cubicBezTo>
                <a:cubicBezTo>
                  <a:pt x="0" y="266"/>
                  <a:pt x="50" y="104"/>
                  <a:pt x="68" y="655"/>
                </a:cubicBezTo>
                <a:cubicBezTo>
                  <a:pt x="69" y="689"/>
                  <a:pt x="97" y="701"/>
                  <a:pt x="123" y="710"/>
                </a:cubicBezTo>
                <a:cubicBezTo>
                  <a:pt x="578" y="702"/>
                  <a:pt x="999" y="679"/>
                  <a:pt x="1458" y="673"/>
                </a:cubicBezTo>
                <a:cubicBezTo>
                  <a:pt x="1526" y="651"/>
                  <a:pt x="1545" y="638"/>
                  <a:pt x="1577" y="573"/>
                </a:cubicBezTo>
                <a:cubicBezTo>
                  <a:pt x="1570" y="468"/>
                  <a:pt x="1580" y="447"/>
                  <a:pt x="1540" y="372"/>
                </a:cubicBezTo>
                <a:cubicBezTo>
                  <a:pt x="1529" y="314"/>
                  <a:pt x="1512" y="267"/>
                  <a:pt x="1486" y="216"/>
                </a:cubicBezTo>
                <a:cubicBezTo>
                  <a:pt x="1468" y="181"/>
                  <a:pt x="1469" y="135"/>
                  <a:pt x="1440" y="106"/>
                </a:cubicBezTo>
                <a:cubicBezTo>
                  <a:pt x="1432" y="98"/>
                  <a:pt x="1421" y="95"/>
                  <a:pt x="1412" y="88"/>
                </a:cubicBezTo>
                <a:cubicBezTo>
                  <a:pt x="1366" y="50"/>
                  <a:pt x="1406" y="68"/>
                  <a:pt x="1358" y="52"/>
                </a:cubicBezTo>
                <a:cubicBezTo>
                  <a:pt x="1224" y="55"/>
                  <a:pt x="1075" y="0"/>
                  <a:pt x="955" y="61"/>
                </a:cubicBezTo>
                <a:cubicBezTo>
                  <a:pt x="895" y="91"/>
                  <a:pt x="1003" y="226"/>
                  <a:pt x="946" y="262"/>
                </a:cubicBezTo>
                <a:cubicBezTo>
                  <a:pt x="856" y="319"/>
                  <a:pt x="733" y="268"/>
                  <a:pt x="626" y="271"/>
                </a:cubicBezTo>
                <a:cubicBezTo>
                  <a:pt x="620" y="289"/>
                  <a:pt x="609" y="307"/>
                  <a:pt x="608" y="326"/>
                </a:cubicBezTo>
                <a:cubicBezTo>
                  <a:pt x="605" y="381"/>
                  <a:pt x="610" y="436"/>
                  <a:pt x="599" y="490"/>
                </a:cubicBezTo>
                <a:cubicBezTo>
                  <a:pt x="597" y="500"/>
                  <a:pt x="580" y="496"/>
                  <a:pt x="571" y="500"/>
                </a:cubicBezTo>
                <a:cubicBezTo>
                  <a:pt x="506" y="533"/>
                  <a:pt x="581" y="506"/>
                  <a:pt x="516" y="527"/>
                </a:cubicBezTo>
                <a:cubicBezTo>
                  <a:pt x="495" y="524"/>
                  <a:pt x="470" y="529"/>
                  <a:pt x="452" y="518"/>
                </a:cubicBezTo>
                <a:cubicBezTo>
                  <a:pt x="433" y="506"/>
                  <a:pt x="435" y="476"/>
                  <a:pt x="434" y="454"/>
                </a:cubicBezTo>
                <a:cubicBezTo>
                  <a:pt x="429" y="321"/>
                  <a:pt x="430" y="189"/>
                  <a:pt x="428" y="56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415" name="Freeform 7"/>
          <p:cNvSpPr>
            <a:spLocks/>
          </p:cNvSpPr>
          <p:nvPr/>
        </p:nvSpPr>
        <p:spPr bwMode="auto">
          <a:xfrm>
            <a:off x="1547812" y="2708275"/>
            <a:ext cx="792163" cy="830263"/>
          </a:xfrm>
          <a:custGeom>
            <a:avLst/>
            <a:gdLst>
              <a:gd name="T0" fmla="*/ 24 w 499"/>
              <a:gd name="T1" fmla="*/ 45 h 523"/>
              <a:gd name="T2" fmla="*/ 33 w 499"/>
              <a:gd name="T3" fmla="*/ 493 h 523"/>
              <a:gd name="T4" fmla="*/ 125 w 499"/>
              <a:gd name="T5" fmla="*/ 484 h 523"/>
              <a:gd name="T6" fmla="*/ 171 w 499"/>
              <a:gd name="T7" fmla="*/ 274 h 523"/>
              <a:gd name="T8" fmla="*/ 326 w 499"/>
              <a:gd name="T9" fmla="*/ 274 h 523"/>
              <a:gd name="T10" fmla="*/ 491 w 499"/>
              <a:gd name="T11" fmla="*/ 246 h 523"/>
              <a:gd name="T12" fmla="*/ 463 w 499"/>
              <a:gd name="T13" fmla="*/ 109 h 523"/>
              <a:gd name="T14" fmla="*/ 408 w 499"/>
              <a:gd name="T15" fmla="*/ 27 h 523"/>
              <a:gd name="T16" fmla="*/ 24 w 499"/>
              <a:gd name="T17" fmla="*/ 45 h 5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9"/>
              <a:gd name="T28" fmla="*/ 0 h 523"/>
              <a:gd name="T29" fmla="*/ 499 w 499"/>
              <a:gd name="T30" fmla="*/ 523 h 5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9" h="523">
                <a:moveTo>
                  <a:pt x="24" y="45"/>
                </a:moveTo>
                <a:cubicBezTo>
                  <a:pt x="27" y="194"/>
                  <a:pt x="0" y="347"/>
                  <a:pt x="33" y="493"/>
                </a:cubicBezTo>
                <a:cubicBezTo>
                  <a:pt x="40" y="523"/>
                  <a:pt x="112" y="512"/>
                  <a:pt x="125" y="484"/>
                </a:cubicBezTo>
                <a:cubicBezTo>
                  <a:pt x="157" y="414"/>
                  <a:pt x="94" y="280"/>
                  <a:pt x="171" y="274"/>
                </a:cubicBezTo>
                <a:cubicBezTo>
                  <a:pt x="205" y="235"/>
                  <a:pt x="273" y="279"/>
                  <a:pt x="326" y="274"/>
                </a:cubicBezTo>
                <a:cubicBezTo>
                  <a:pt x="379" y="269"/>
                  <a:pt x="468" y="273"/>
                  <a:pt x="491" y="246"/>
                </a:cubicBezTo>
                <a:cubicBezTo>
                  <a:pt x="483" y="195"/>
                  <a:pt x="499" y="147"/>
                  <a:pt x="463" y="109"/>
                </a:cubicBezTo>
                <a:cubicBezTo>
                  <a:pt x="442" y="44"/>
                  <a:pt x="438" y="70"/>
                  <a:pt x="408" y="27"/>
                </a:cubicBezTo>
                <a:cubicBezTo>
                  <a:pt x="42" y="36"/>
                  <a:pt x="165" y="0"/>
                  <a:pt x="24" y="45"/>
                </a:cubicBezTo>
                <a:close/>
              </a:path>
            </a:pathLst>
          </a:cu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3276600" y="328453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9" name="Freeform 9"/>
          <p:cNvSpPr>
            <a:spLocks/>
          </p:cNvSpPr>
          <p:nvPr/>
        </p:nvSpPr>
        <p:spPr bwMode="auto">
          <a:xfrm>
            <a:off x="4284663" y="2708275"/>
            <a:ext cx="2508250" cy="1127125"/>
          </a:xfrm>
          <a:custGeom>
            <a:avLst/>
            <a:gdLst>
              <a:gd name="T0" fmla="*/ 428 w 1580"/>
              <a:gd name="T1" fmla="*/ 56 h 710"/>
              <a:gd name="T2" fmla="*/ 68 w 1580"/>
              <a:gd name="T3" fmla="*/ 61 h 710"/>
              <a:gd name="T4" fmla="*/ 68 w 1580"/>
              <a:gd name="T5" fmla="*/ 655 h 710"/>
              <a:gd name="T6" fmla="*/ 123 w 1580"/>
              <a:gd name="T7" fmla="*/ 710 h 710"/>
              <a:gd name="T8" fmla="*/ 1458 w 1580"/>
              <a:gd name="T9" fmla="*/ 673 h 710"/>
              <a:gd name="T10" fmla="*/ 1577 w 1580"/>
              <a:gd name="T11" fmla="*/ 573 h 710"/>
              <a:gd name="T12" fmla="*/ 1540 w 1580"/>
              <a:gd name="T13" fmla="*/ 372 h 710"/>
              <a:gd name="T14" fmla="*/ 1486 w 1580"/>
              <a:gd name="T15" fmla="*/ 216 h 710"/>
              <a:gd name="T16" fmla="*/ 1440 w 1580"/>
              <a:gd name="T17" fmla="*/ 106 h 710"/>
              <a:gd name="T18" fmla="*/ 1412 w 1580"/>
              <a:gd name="T19" fmla="*/ 88 h 710"/>
              <a:gd name="T20" fmla="*/ 1358 w 1580"/>
              <a:gd name="T21" fmla="*/ 52 h 710"/>
              <a:gd name="T22" fmla="*/ 955 w 1580"/>
              <a:gd name="T23" fmla="*/ 61 h 710"/>
              <a:gd name="T24" fmla="*/ 946 w 1580"/>
              <a:gd name="T25" fmla="*/ 262 h 710"/>
              <a:gd name="T26" fmla="*/ 626 w 1580"/>
              <a:gd name="T27" fmla="*/ 271 h 710"/>
              <a:gd name="T28" fmla="*/ 608 w 1580"/>
              <a:gd name="T29" fmla="*/ 326 h 710"/>
              <a:gd name="T30" fmla="*/ 599 w 1580"/>
              <a:gd name="T31" fmla="*/ 490 h 710"/>
              <a:gd name="T32" fmla="*/ 571 w 1580"/>
              <a:gd name="T33" fmla="*/ 500 h 710"/>
              <a:gd name="T34" fmla="*/ 516 w 1580"/>
              <a:gd name="T35" fmla="*/ 527 h 710"/>
              <a:gd name="T36" fmla="*/ 452 w 1580"/>
              <a:gd name="T37" fmla="*/ 518 h 710"/>
              <a:gd name="T38" fmla="*/ 434 w 1580"/>
              <a:gd name="T39" fmla="*/ 454 h 710"/>
              <a:gd name="T40" fmla="*/ 428 w 1580"/>
              <a:gd name="T41" fmla="*/ 56 h 71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580"/>
              <a:gd name="T64" fmla="*/ 0 h 710"/>
              <a:gd name="T65" fmla="*/ 1580 w 1580"/>
              <a:gd name="T66" fmla="*/ 710 h 71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580" h="710">
                <a:moveTo>
                  <a:pt x="428" y="56"/>
                </a:moveTo>
                <a:cubicBezTo>
                  <a:pt x="317" y="4"/>
                  <a:pt x="183" y="24"/>
                  <a:pt x="68" y="61"/>
                </a:cubicBezTo>
                <a:cubicBezTo>
                  <a:pt x="0" y="266"/>
                  <a:pt x="50" y="104"/>
                  <a:pt x="68" y="655"/>
                </a:cubicBezTo>
                <a:cubicBezTo>
                  <a:pt x="69" y="689"/>
                  <a:pt x="97" y="701"/>
                  <a:pt x="123" y="710"/>
                </a:cubicBezTo>
                <a:cubicBezTo>
                  <a:pt x="578" y="702"/>
                  <a:pt x="999" y="679"/>
                  <a:pt x="1458" y="673"/>
                </a:cubicBezTo>
                <a:cubicBezTo>
                  <a:pt x="1526" y="651"/>
                  <a:pt x="1545" y="638"/>
                  <a:pt x="1577" y="573"/>
                </a:cubicBezTo>
                <a:cubicBezTo>
                  <a:pt x="1570" y="468"/>
                  <a:pt x="1580" y="447"/>
                  <a:pt x="1540" y="372"/>
                </a:cubicBezTo>
                <a:cubicBezTo>
                  <a:pt x="1529" y="314"/>
                  <a:pt x="1512" y="267"/>
                  <a:pt x="1486" y="216"/>
                </a:cubicBezTo>
                <a:cubicBezTo>
                  <a:pt x="1468" y="181"/>
                  <a:pt x="1469" y="135"/>
                  <a:pt x="1440" y="106"/>
                </a:cubicBezTo>
                <a:cubicBezTo>
                  <a:pt x="1432" y="98"/>
                  <a:pt x="1421" y="95"/>
                  <a:pt x="1412" y="88"/>
                </a:cubicBezTo>
                <a:cubicBezTo>
                  <a:pt x="1366" y="50"/>
                  <a:pt x="1406" y="68"/>
                  <a:pt x="1358" y="52"/>
                </a:cubicBezTo>
                <a:cubicBezTo>
                  <a:pt x="1224" y="55"/>
                  <a:pt x="1075" y="0"/>
                  <a:pt x="955" y="61"/>
                </a:cubicBezTo>
                <a:cubicBezTo>
                  <a:pt x="895" y="91"/>
                  <a:pt x="1003" y="226"/>
                  <a:pt x="946" y="262"/>
                </a:cubicBezTo>
                <a:cubicBezTo>
                  <a:pt x="856" y="319"/>
                  <a:pt x="733" y="268"/>
                  <a:pt x="626" y="271"/>
                </a:cubicBezTo>
                <a:cubicBezTo>
                  <a:pt x="620" y="289"/>
                  <a:pt x="609" y="307"/>
                  <a:pt x="608" y="326"/>
                </a:cubicBezTo>
                <a:cubicBezTo>
                  <a:pt x="605" y="381"/>
                  <a:pt x="610" y="436"/>
                  <a:pt x="599" y="490"/>
                </a:cubicBezTo>
                <a:cubicBezTo>
                  <a:pt x="597" y="500"/>
                  <a:pt x="580" y="496"/>
                  <a:pt x="571" y="500"/>
                </a:cubicBezTo>
                <a:cubicBezTo>
                  <a:pt x="506" y="533"/>
                  <a:pt x="581" y="506"/>
                  <a:pt x="516" y="527"/>
                </a:cubicBezTo>
                <a:cubicBezTo>
                  <a:pt x="495" y="524"/>
                  <a:pt x="470" y="529"/>
                  <a:pt x="452" y="518"/>
                </a:cubicBezTo>
                <a:cubicBezTo>
                  <a:pt x="433" y="506"/>
                  <a:pt x="435" y="476"/>
                  <a:pt x="434" y="454"/>
                </a:cubicBezTo>
                <a:cubicBezTo>
                  <a:pt x="429" y="321"/>
                  <a:pt x="430" y="189"/>
                  <a:pt x="428" y="56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418" name="Freeform 10"/>
          <p:cNvSpPr>
            <a:spLocks/>
          </p:cNvSpPr>
          <p:nvPr/>
        </p:nvSpPr>
        <p:spPr bwMode="auto">
          <a:xfrm>
            <a:off x="5003800" y="2708275"/>
            <a:ext cx="360363" cy="814388"/>
          </a:xfrm>
          <a:custGeom>
            <a:avLst/>
            <a:gdLst>
              <a:gd name="T0" fmla="*/ 24 w 227"/>
              <a:gd name="T1" fmla="*/ 35 h 513"/>
              <a:gd name="T2" fmla="*/ 33 w 227"/>
              <a:gd name="T3" fmla="*/ 483 h 513"/>
              <a:gd name="T4" fmla="*/ 125 w 227"/>
              <a:gd name="T5" fmla="*/ 474 h 513"/>
              <a:gd name="T6" fmla="*/ 171 w 227"/>
              <a:gd name="T7" fmla="*/ 264 h 513"/>
              <a:gd name="T8" fmla="*/ 191 w 227"/>
              <a:gd name="T9" fmla="*/ 178 h 513"/>
              <a:gd name="T10" fmla="*/ 200 w 227"/>
              <a:gd name="T11" fmla="*/ 142 h 513"/>
              <a:gd name="T12" fmla="*/ 203 w 227"/>
              <a:gd name="T13" fmla="*/ 115 h 513"/>
              <a:gd name="T14" fmla="*/ 206 w 227"/>
              <a:gd name="T15" fmla="*/ 91 h 513"/>
              <a:gd name="T16" fmla="*/ 197 w 227"/>
              <a:gd name="T17" fmla="*/ 13 h 513"/>
              <a:gd name="T18" fmla="*/ 59 w 227"/>
              <a:gd name="T19" fmla="*/ 19 h 513"/>
              <a:gd name="T20" fmla="*/ 24 w 227"/>
              <a:gd name="T21" fmla="*/ 35 h 5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7"/>
              <a:gd name="T34" fmla="*/ 0 h 513"/>
              <a:gd name="T35" fmla="*/ 227 w 227"/>
              <a:gd name="T36" fmla="*/ 513 h 51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7" h="513">
                <a:moveTo>
                  <a:pt x="24" y="35"/>
                </a:moveTo>
                <a:cubicBezTo>
                  <a:pt x="27" y="184"/>
                  <a:pt x="0" y="337"/>
                  <a:pt x="33" y="483"/>
                </a:cubicBezTo>
                <a:cubicBezTo>
                  <a:pt x="40" y="513"/>
                  <a:pt x="112" y="502"/>
                  <a:pt x="125" y="474"/>
                </a:cubicBezTo>
                <a:cubicBezTo>
                  <a:pt x="157" y="404"/>
                  <a:pt x="94" y="270"/>
                  <a:pt x="171" y="264"/>
                </a:cubicBezTo>
                <a:cubicBezTo>
                  <a:pt x="205" y="225"/>
                  <a:pt x="180" y="197"/>
                  <a:pt x="191" y="178"/>
                </a:cubicBezTo>
                <a:cubicBezTo>
                  <a:pt x="196" y="158"/>
                  <a:pt x="198" y="152"/>
                  <a:pt x="200" y="142"/>
                </a:cubicBezTo>
                <a:cubicBezTo>
                  <a:pt x="204" y="131"/>
                  <a:pt x="202" y="123"/>
                  <a:pt x="203" y="115"/>
                </a:cubicBezTo>
                <a:cubicBezTo>
                  <a:pt x="204" y="107"/>
                  <a:pt x="207" y="108"/>
                  <a:pt x="206" y="91"/>
                </a:cubicBezTo>
                <a:cubicBezTo>
                  <a:pt x="185" y="26"/>
                  <a:pt x="227" y="56"/>
                  <a:pt x="197" y="13"/>
                </a:cubicBezTo>
                <a:cubicBezTo>
                  <a:pt x="167" y="0"/>
                  <a:pt x="88" y="15"/>
                  <a:pt x="59" y="19"/>
                </a:cubicBezTo>
                <a:cubicBezTo>
                  <a:pt x="30" y="23"/>
                  <a:pt x="31" y="32"/>
                  <a:pt x="24" y="35"/>
                </a:cubicBezTo>
                <a:close/>
              </a:path>
            </a:pathLst>
          </a:cu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419" name="Freeform 11"/>
          <p:cNvSpPr>
            <a:spLocks/>
          </p:cNvSpPr>
          <p:nvPr/>
        </p:nvSpPr>
        <p:spPr bwMode="auto">
          <a:xfrm>
            <a:off x="5292725" y="2708275"/>
            <a:ext cx="538163" cy="414338"/>
          </a:xfrm>
          <a:custGeom>
            <a:avLst/>
            <a:gdLst>
              <a:gd name="T0" fmla="*/ 54 w 339"/>
              <a:gd name="T1" fmla="*/ 35 h 261"/>
              <a:gd name="T2" fmla="*/ 26 w 339"/>
              <a:gd name="T3" fmla="*/ 80 h 261"/>
              <a:gd name="T4" fmla="*/ 12 w 339"/>
              <a:gd name="T5" fmla="*/ 147 h 261"/>
              <a:gd name="T6" fmla="*/ 27 w 339"/>
              <a:gd name="T7" fmla="*/ 235 h 261"/>
              <a:gd name="T8" fmla="*/ 166 w 339"/>
              <a:gd name="T9" fmla="*/ 261 h 261"/>
              <a:gd name="T10" fmla="*/ 331 w 339"/>
              <a:gd name="T11" fmla="*/ 233 h 261"/>
              <a:gd name="T12" fmla="*/ 303 w 339"/>
              <a:gd name="T13" fmla="*/ 96 h 261"/>
              <a:gd name="T14" fmla="*/ 248 w 339"/>
              <a:gd name="T15" fmla="*/ 14 h 261"/>
              <a:gd name="T16" fmla="*/ 90 w 339"/>
              <a:gd name="T17" fmla="*/ 22 h 261"/>
              <a:gd name="T18" fmla="*/ 54 w 339"/>
              <a:gd name="T19" fmla="*/ 35 h 2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39"/>
              <a:gd name="T31" fmla="*/ 0 h 261"/>
              <a:gd name="T32" fmla="*/ 339 w 339"/>
              <a:gd name="T33" fmla="*/ 261 h 2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39" h="261">
                <a:moveTo>
                  <a:pt x="54" y="35"/>
                </a:moveTo>
                <a:cubicBezTo>
                  <a:pt x="14" y="47"/>
                  <a:pt x="33" y="61"/>
                  <a:pt x="26" y="80"/>
                </a:cubicBezTo>
                <a:cubicBezTo>
                  <a:pt x="19" y="99"/>
                  <a:pt x="12" y="121"/>
                  <a:pt x="12" y="147"/>
                </a:cubicBezTo>
                <a:cubicBezTo>
                  <a:pt x="20" y="186"/>
                  <a:pt x="0" y="218"/>
                  <a:pt x="27" y="235"/>
                </a:cubicBezTo>
                <a:cubicBezTo>
                  <a:pt x="60" y="220"/>
                  <a:pt x="115" y="261"/>
                  <a:pt x="166" y="261"/>
                </a:cubicBezTo>
                <a:cubicBezTo>
                  <a:pt x="217" y="261"/>
                  <a:pt x="308" y="260"/>
                  <a:pt x="331" y="233"/>
                </a:cubicBezTo>
                <a:cubicBezTo>
                  <a:pt x="323" y="182"/>
                  <a:pt x="339" y="134"/>
                  <a:pt x="303" y="96"/>
                </a:cubicBezTo>
                <a:cubicBezTo>
                  <a:pt x="282" y="31"/>
                  <a:pt x="278" y="57"/>
                  <a:pt x="248" y="14"/>
                </a:cubicBezTo>
                <a:cubicBezTo>
                  <a:pt x="208" y="0"/>
                  <a:pt x="122" y="19"/>
                  <a:pt x="90" y="22"/>
                </a:cubicBezTo>
                <a:cubicBezTo>
                  <a:pt x="58" y="25"/>
                  <a:pt x="61" y="32"/>
                  <a:pt x="54" y="35"/>
                </a:cubicBezTo>
                <a:close/>
              </a:path>
            </a:pathLst>
          </a:cu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7396162" y="2613064"/>
            <a:ext cx="1081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/>
              <a:t>products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1116013" y="2420938"/>
            <a:ext cx="1223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substrate</a:t>
            </a:r>
          </a:p>
        </p:txBody>
      </p:sp>
      <p:sp>
        <p:nvSpPr>
          <p:cNvPr id="17422" name="Freeform 14"/>
          <p:cNvSpPr>
            <a:spLocks/>
          </p:cNvSpPr>
          <p:nvPr/>
        </p:nvSpPr>
        <p:spPr bwMode="auto">
          <a:xfrm>
            <a:off x="3601071" y="4980840"/>
            <a:ext cx="2412591" cy="1127125"/>
          </a:xfrm>
          <a:custGeom>
            <a:avLst/>
            <a:gdLst>
              <a:gd name="T0" fmla="*/ 428 w 1580"/>
              <a:gd name="T1" fmla="*/ 56 h 710"/>
              <a:gd name="T2" fmla="*/ 68 w 1580"/>
              <a:gd name="T3" fmla="*/ 61 h 710"/>
              <a:gd name="T4" fmla="*/ 68 w 1580"/>
              <a:gd name="T5" fmla="*/ 655 h 710"/>
              <a:gd name="T6" fmla="*/ 123 w 1580"/>
              <a:gd name="T7" fmla="*/ 710 h 710"/>
              <a:gd name="T8" fmla="*/ 1458 w 1580"/>
              <a:gd name="T9" fmla="*/ 673 h 710"/>
              <a:gd name="T10" fmla="*/ 1577 w 1580"/>
              <a:gd name="T11" fmla="*/ 573 h 710"/>
              <a:gd name="T12" fmla="*/ 1540 w 1580"/>
              <a:gd name="T13" fmla="*/ 372 h 710"/>
              <a:gd name="T14" fmla="*/ 1486 w 1580"/>
              <a:gd name="T15" fmla="*/ 216 h 710"/>
              <a:gd name="T16" fmla="*/ 1440 w 1580"/>
              <a:gd name="T17" fmla="*/ 106 h 710"/>
              <a:gd name="T18" fmla="*/ 1412 w 1580"/>
              <a:gd name="T19" fmla="*/ 88 h 710"/>
              <a:gd name="T20" fmla="*/ 1358 w 1580"/>
              <a:gd name="T21" fmla="*/ 52 h 710"/>
              <a:gd name="T22" fmla="*/ 955 w 1580"/>
              <a:gd name="T23" fmla="*/ 61 h 710"/>
              <a:gd name="T24" fmla="*/ 946 w 1580"/>
              <a:gd name="T25" fmla="*/ 262 h 710"/>
              <a:gd name="T26" fmla="*/ 626 w 1580"/>
              <a:gd name="T27" fmla="*/ 271 h 710"/>
              <a:gd name="T28" fmla="*/ 608 w 1580"/>
              <a:gd name="T29" fmla="*/ 326 h 710"/>
              <a:gd name="T30" fmla="*/ 525 w 1580"/>
              <a:gd name="T31" fmla="*/ 325 h 710"/>
              <a:gd name="T32" fmla="*/ 451 w 1580"/>
              <a:gd name="T33" fmla="*/ 334 h 710"/>
              <a:gd name="T34" fmla="*/ 428 w 1580"/>
              <a:gd name="T35" fmla="*/ 56 h 71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80"/>
              <a:gd name="T55" fmla="*/ 0 h 710"/>
              <a:gd name="T56" fmla="*/ 1580 w 1580"/>
              <a:gd name="T57" fmla="*/ 710 h 71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80" h="710">
                <a:moveTo>
                  <a:pt x="428" y="56"/>
                </a:moveTo>
                <a:cubicBezTo>
                  <a:pt x="317" y="4"/>
                  <a:pt x="183" y="24"/>
                  <a:pt x="68" y="61"/>
                </a:cubicBezTo>
                <a:cubicBezTo>
                  <a:pt x="0" y="266"/>
                  <a:pt x="50" y="104"/>
                  <a:pt x="68" y="655"/>
                </a:cubicBezTo>
                <a:cubicBezTo>
                  <a:pt x="69" y="689"/>
                  <a:pt x="97" y="701"/>
                  <a:pt x="123" y="710"/>
                </a:cubicBezTo>
                <a:cubicBezTo>
                  <a:pt x="578" y="702"/>
                  <a:pt x="999" y="679"/>
                  <a:pt x="1458" y="673"/>
                </a:cubicBezTo>
                <a:cubicBezTo>
                  <a:pt x="1526" y="651"/>
                  <a:pt x="1545" y="638"/>
                  <a:pt x="1577" y="573"/>
                </a:cubicBezTo>
                <a:cubicBezTo>
                  <a:pt x="1570" y="468"/>
                  <a:pt x="1580" y="447"/>
                  <a:pt x="1540" y="372"/>
                </a:cubicBezTo>
                <a:cubicBezTo>
                  <a:pt x="1529" y="314"/>
                  <a:pt x="1512" y="267"/>
                  <a:pt x="1486" y="216"/>
                </a:cubicBezTo>
                <a:cubicBezTo>
                  <a:pt x="1468" y="181"/>
                  <a:pt x="1469" y="135"/>
                  <a:pt x="1440" y="106"/>
                </a:cubicBezTo>
                <a:cubicBezTo>
                  <a:pt x="1432" y="98"/>
                  <a:pt x="1421" y="95"/>
                  <a:pt x="1412" y="88"/>
                </a:cubicBezTo>
                <a:cubicBezTo>
                  <a:pt x="1366" y="50"/>
                  <a:pt x="1406" y="68"/>
                  <a:pt x="1358" y="52"/>
                </a:cubicBezTo>
                <a:cubicBezTo>
                  <a:pt x="1224" y="55"/>
                  <a:pt x="1075" y="0"/>
                  <a:pt x="955" y="61"/>
                </a:cubicBezTo>
                <a:cubicBezTo>
                  <a:pt x="895" y="91"/>
                  <a:pt x="1003" y="226"/>
                  <a:pt x="946" y="262"/>
                </a:cubicBezTo>
                <a:cubicBezTo>
                  <a:pt x="856" y="319"/>
                  <a:pt x="733" y="268"/>
                  <a:pt x="626" y="271"/>
                </a:cubicBezTo>
                <a:cubicBezTo>
                  <a:pt x="620" y="289"/>
                  <a:pt x="609" y="307"/>
                  <a:pt x="608" y="326"/>
                </a:cubicBezTo>
                <a:cubicBezTo>
                  <a:pt x="591" y="335"/>
                  <a:pt x="551" y="324"/>
                  <a:pt x="525" y="325"/>
                </a:cubicBezTo>
                <a:cubicBezTo>
                  <a:pt x="499" y="326"/>
                  <a:pt x="469" y="345"/>
                  <a:pt x="451" y="334"/>
                </a:cubicBezTo>
                <a:cubicBezTo>
                  <a:pt x="435" y="289"/>
                  <a:pt x="492" y="101"/>
                  <a:pt x="428" y="56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423" name="Freeform 15"/>
          <p:cNvSpPr>
            <a:spLocks/>
          </p:cNvSpPr>
          <p:nvPr/>
        </p:nvSpPr>
        <p:spPr bwMode="auto">
          <a:xfrm>
            <a:off x="7667625" y="3068638"/>
            <a:ext cx="538163" cy="414337"/>
          </a:xfrm>
          <a:custGeom>
            <a:avLst/>
            <a:gdLst>
              <a:gd name="T0" fmla="*/ 54 w 339"/>
              <a:gd name="T1" fmla="*/ 35 h 261"/>
              <a:gd name="T2" fmla="*/ 26 w 339"/>
              <a:gd name="T3" fmla="*/ 80 h 261"/>
              <a:gd name="T4" fmla="*/ 12 w 339"/>
              <a:gd name="T5" fmla="*/ 147 h 261"/>
              <a:gd name="T6" fmla="*/ 27 w 339"/>
              <a:gd name="T7" fmla="*/ 235 h 261"/>
              <a:gd name="T8" fmla="*/ 166 w 339"/>
              <a:gd name="T9" fmla="*/ 261 h 261"/>
              <a:gd name="T10" fmla="*/ 331 w 339"/>
              <a:gd name="T11" fmla="*/ 233 h 261"/>
              <a:gd name="T12" fmla="*/ 303 w 339"/>
              <a:gd name="T13" fmla="*/ 96 h 261"/>
              <a:gd name="T14" fmla="*/ 248 w 339"/>
              <a:gd name="T15" fmla="*/ 14 h 261"/>
              <a:gd name="T16" fmla="*/ 90 w 339"/>
              <a:gd name="T17" fmla="*/ 22 h 261"/>
              <a:gd name="T18" fmla="*/ 54 w 339"/>
              <a:gd name="T19" fmla="*/ 35 h 2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39"/>
              <a:gd name="T31" fmla="*/ 0 h 261"/>
              <a:gd name="T32" fmla="*/ 339 w 339"/>
              <a:gd name="T33" fmla="*/ 261 h 2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39" h="261">
                <a:moveTo>
                  <a:pt x="54" y="35"/>
                </a:moveTo>
                <a:cubicBezTo>
                  <a:pt x="14" y="47"/>
                  <a:pt x="33" y="61"/>
                  <a:pt x="26" y="80"/>
                </a:cubicBezTo>
                <a:cubicBezTo>
                  <a:pt x="19" y="99"/>
                  <a:pt x="12" y="121"/>
                  <a:pt x="12" y="147"/>
                </a:cubicBezTo>
                <a:cubicBezTo>
                  <a:pt x="20" y="186"/>
                  <a:pt x="0" y="218"/>
                  <a:pt x="27" y="235"/>
                </a:cubicBezTo>
                <a:cubicBezTo>
                  <a:pt x="60" y="220"/>
                  <a:pt x="115" y="261"/>
                  <a:pt x="166" y="261"/>
                </a:cubicBezTo>
                <a:cubicBezTo>
                  <a:pt x="217" y="261"/>
                  <a:pt x="308" y="260"/>
                  <a:pt x="331" y="233"/>
                </a:cubicBezTo>
                <a:cubicBezTo>
                  <a:pt x="323" y="182"/>
                  <a:pt x="339" y="134"/>
                  <a:pt x="303" y="96"/>
                </a:cubicBezTo>
                <a:cubicBezTo>
                  <a:pt x="282" y="31"/>
                  <a:pt x="278" y="57"/>
                  <a:pt x="248" y="14"/>
                </a:cubicBezTo>
                <a:cubicBezTo>
                  <a:pt x="208" y="0"/>
                  <a:pt x="122" y="19"/>
                  <a:pt x="90" y="22"/>
                </a:cubicBezTo>
                <a:cubicBezTo>
                  <a:pt x="58" y="25"/>
                  <a:pt x="61" y="32"/>
                  <a:pt x="54" y="35"/>
                </a:cubicBezTo>
                <a:close/>
              </a:path>
            </a:pathLst>
          </a:cu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424" name="Freeform 16"/>
          <p:cNvSpPr>
            <a:spLocks/>
          </p:cNvSpPr>
          <p:nvPr/>
        </p:nvSpPr>
        <p:spPr bwMode="auto">
          <a:xfrm>
            <a:off x="4411286" y="4483952"/>
            <a:ext cx="792162" cy="830263"/>
          </a:xfrm>
          <a:custGeom>
            <a:avLst/>
            <a:gdLst>
              <a:gd name="T0" fmla="*/ 24 w 499"/>
              <a:gd name="T1" fmla="*/ 45 h 523"/>
              <a:gd name="T2" fmla="*/ 33 w 499"/>
              <a:gd name="T3" fmla="*/ 493 h 523"/>
              <a:gd name="T4" fmla="*/ 125 w 499"/>
              <a:gd name="T5" fmla="*/ 484 h 523"/>
              <a:gd name="T6" fmla="*/ 171 w 499"/>
              <a:gd name="T7" fmla="*/ 274 h 523"/>
              <a:gd name="T8" fmla="*/ 326 w 499"/>
              <a:gd name="T9" fmla="*/ 274 h 523"/>
              <a:gd name="T10" fmla="*/ 491 w 499"/>
              <a:gd name="T11" fmla="*/ 246 h 523"/>
              <a:gd name="T12" fmla="*/ 463 w 499"/>
              <a:gd name="T13" fmla="*/ 109 h 523"/>
              <a:gd name="T14" fmla="*/ 408 w 499"/>
              <a:gd name="T15" fmla="*/ 27 h 523"/>
              <a:gd name="T16" fmla="*/ 24 w 499"/>
              <a:gd name="T17" fmla="*/ 45 h 5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9"/>
              <a:gd name="T28" fmla="*/ 0 h 523"/>
              <a:gd name="T29" fmla="*/ 499 w 499"/>
              <a:gd name="T30" fmla="*/ 523 h 5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9" h="523">
                <a:moveTo>
                  <a:pt x="24" y="45"/>
                </a:moveTo>
                <a:cubicBezTo>
                  <a:pt x="27" y="194"/>
                  <a:pt x="0" y="347"/>
                  <a:pt x="33" y="493"/>
                </a:cubicBezTo>
                <a:cubicBezTo>
                  <a:pt x="40" y="523"/>
                  <a:pt x="112" y="512"/>
                  <a:pt x="125" y="484"/>
                </a:cubicBezTo>
                <a:cubicBezTo>
                  <a:pt x="157" y="414"/>
                  <a:pt x="94" y="280"/>
                  <a:pt x="171" y="274"/>
                </a:cubicBezTo>
                <a:cubicBezTo>
                  <a:pt x="205" y="235"/>
                  <a:pt x="273" y="279"/>
                  <a:pt x="326" y="274"/>
                </a:cubicBezTo>
                <a:cubicBezTo>
                  <a:pt x="379" y="269"/>
                  <a:pt x="468" y="273"/>
                  <a:pt x="491" y="246"/>
                </a:cubicBezTo>
                <a:cubicBezTo>
                  <a:pt x="483" y="195"/>
                  <a:pt x="499" y="147"/>
                  <a:pt x="463" y="109"/>
                </a:cubicBezTo>
                <a:cubicBezTo>
                  <a:pt x="442" y="44"/>
                  <a:pt x="438" y="70"/>
                  <a:pt x="408" y="27"/>
                </a:cubicBezTo>
                <a:cubicBezTo>
                  <a:pt x="42" y="36"/>
                  <a:pt x="165" y="0"/>
                  <a:pt x="24" y="45"/>
                </a:cubicBezTo>
                <a:close/>
              </a:path>
            </a:pathLst>
          </a:cu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57" name="Freeform 17"/>
          <p:cNvSpPr>
            <a:spLocks/>
          </p:cNvSpPr>
          <p:nvPr/>
        </p:nvSpPr>
        <p:spPr bwMode="auto">
          <a:xfrm>
            <a:off x="5867400" y="4076700"/>
            <a:ext cx="935038" cy="1152525"/>
          </a:xfrm>
          <a:custGeom>
            <a:avLst/>
            <a:gdLst>
              <a:gd name="T0" fmla="*/ 862 w 862"/>
              <a:gd name="T1" fmla="*/ 0 h 680"/>
              <a:gd name="T2" fmla="*/ 635 w 862"/>
              <a:gd name="T3" fmla="*/ 453 h 680"/>
              <a:gd name="T4" fmla="*/ 0 w 862"/>
              <a:gd name="T5" fmla="*/ 680 h 680"/>
              <a:gd name="T6" fmla="*/ 0 60000 65536"/>
              <a:gd name="T7" fmla="*/ 0 60000 65536"/>
              <a:gd name="T8" fmla="*/ 0 60000 65536"/>
              <a:gd name="T9" fmla="*/ 0 w 862"/>
              <a:gd name="T10" fmla="*/ 0 h 680"/>
              <a:gd name="T11" fmla="*/ 862 w 862"/>
              <a:gd name="T12" fmla="*/ 680 h 6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2" h="680">
                <a:moveTo>
                  <a:pt x="862" y="0"/>
                </a:moveTo>
                <a:cubicBezTo>
                  <a:pt x="820" y="170"/>
                  <a:pt x="779" y="340"/>
                  <a:pt x="635" y="453"/>
                </a:cubicBezTo>
                <a:cubicBezTo>
                  <a:pt x="491" y="566"/>
                  <a:pt x="106" y="642"/>
                  <a:pt x="0" y="6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1045449" y="3881437"/>
            <a:ext cx="16557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/>
              <a:t>1. Substrate binds at active site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4140200" y="4005263"/>
            <a:ext cx="2808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2. Reaction is catalysed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1113657" y="5191977"/>
            <a:ext cx="24479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/>
              <a:t>3. Product inhibits enzyme (usually non-competitive)</a:t>
            </a:r>
          </a:p>
        </p:txBody>
      </p:sp>
    </p:spTree>
    <p:extLst>
      <p:ext uri="{BB962C8B-B14F-4D97-AF65-F5344CB8AC3E}">
        <p14:creationId xmlns:p14="http://schemas.microsoft.com/office/powerpoint/2010/main" val="199867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C 0.00139 -0.01042 0.00243 -0.02084 0.00695 -0.02963 C 0.00938 -0.04213 0.00886 -0.04885 0.01528 -0.05741 C 0.01962 -0.07477 0.04288 -0.09445 0.05556 -0.1 C 0.06406 -0.11135 0.0632 -0.11135 0.07361 -0.11482 C 0.08559 -0.12547 0.10052 -0.12732 0.11389 -0.13334 C 0.12448 -0.13241 0.13577 -0.1345 0.14583 -0.12963 C 0.14965 -0.12778 0.1533 -0.12477 0.15695 -0.12223 C 0.16042 -0.11991 0.16806 -0.11852 0.16806 -0.11852 C 0.17535 -0.11204 0.18195 -0.10348 0.18889 -0.0963 C 0.19636 -0.08866 0.20573 -0.08704 0.21389 -0.08149 C 0.23438 -0.08218 0.27118 -0.0713 0.28889 -0.09815 C 0.3007 -0.11621 0.28906 -0.10024 0.29861 -0.11297 C 0.30122 -0.12362 0.29809 -0.11366 0.30417 -0.12408 C 0.30625 -0.12755 0.30972 -0.13519 0.30972 -0.13519 " pathEditMode="relative" ptsTypes="ffffffffffffffA">
                                      <p:cBhvr>
                                        <p:cTn id="32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C 0.004 -0.00694 0.00799 -0.01065 0.0125 -0.01667 C 0.01441 -0.02454 0.01424 -0.02893 0.01945 -0.03333 C 0.02292 -0.03634 0.03056 -0.04074 0.03056 -0.04074 C 0.03229 -0.04398 0.04254 -0.05694 0.04584 -0.05926 C 0.05018 -0.06227 0.06233 -0.06504 0.06806 -0.06667 C 0.08004 -0.06597 0.09601 -0.06805 0.10834 -0.06111 C 0.11077 -0.05972 0.11597 -0.05625 0.11806 -0.0537 C 0.12153 -0.04954 0.12778 -0.04074 0.12778 -0.04074 C 0.13073 -0.02477 0.1316 -0.03194 0.14028 -0.02037 C 0.1474 -0.01088 0.15417 -0.00069 0.16389 0.00371 C 0.17466 0.01806 0.18681 0.02963 0.20139 0.03519 C 0.20938 0.04306 0.21841 0.04954 0.22778 0.05371 C 0.23837 0.05301 0.24913 0.05185 0.25972 0.05185 " pathEditMode="relative" ptsTypes="fffffffffffffA">
                                      <p:cBhvr>
                                        <p:cTn id="36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07 C -0.00035 -0.00278 -0.00156 -0.0051 -0.00121 -0.00718 C 0.00087 -0.01366 0.00417 -0.01551 0.00712 -0.01783 C 0.01163 -0.01713 0.01615 -0.01783 0.02066 -0.01574 C 0.02448 -0.01389 0.02552 -0.00139 0.02865 0.0037 C 0.03056 0.01574 0.0342 0.0243 0.03629 0.03657 C 0.03577 0.05023 0.03577 0.06389 0.0349 0.07801 C 0.03455 0.09398 0.03004 0.10833 0.02865 0.12361 C 0.02691 0.14351 0.02431 0.16435 0.02066 0.1824 C 0.0191 0.19051 0.0191 0.20023 0.01788 0.20856 C 0.0132 0.23726 0.00365 0.27314 -0.00746 0.28912 C -0.01146 0.30416 -0.02135 0.30995 -0.02795 0.31527 C -0.03264 0.31921 -0.03628 0.32639 -0.0408 0.33055 C -0.04479 0.33449 -0.04462 0.33078 -0.04791 0.33495 C -0.05104 0.33912 -0.05035 0.34074 -0.05416 0.34375 C -0.06163 0.34907 -0.06944 0.35069 -0.07673 0.35671 C -0.09132 0.36389 -0.12153 0.37708 -0.14149 0.38726 C -0.15295 0.39652 -0.18455 0.41319 -0.1967 0.41759 C -0.21354 0.41551 -0.20798 0.42152 -0.21441 0.41342 " pathEditMode="relative" rAng="0" ptsTypes="fffffffffffffffffff">
                                      <p:cBhvr>
                                        <p:cTn id="49" dur="2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6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1" grpId="1" animBg="1"/>
      <p:bldP spid="17415" grpId="0" animBg="1"/>
      <p:bldP spid="17418" grpId="0" animBg="1"/>
      <p:bldP spid="17418" grpId="1" animBg="1"/>
      <p:bldP spid="17419" grpId="0" animBg="1"/>
      <p:bldP spid="17419" grpId="1" animBg="1"/>
      <p:bldP spid="17420" grpId="0"/>
      <p:bldP spid="17421" grpId="0"/>
      <p:bldP spid="17422" grpId="0" animBg="1"/>
      <p:bldP spid="17423" grpId="0" animBg="1"/>
      <p:bldP spid="17423" grpId="1" animBg="1"/>
      <p:bldP spid="174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692696"/>
            <a:ext cx="6965245" cy="1202485"/>
          </a:xfrm>
        </p:spPr>
        <p:txBody>
          <a:bodyPr/>
          <a:lstStyle/>
          <a:p>
            <a:pPr eaLnBrk="1" hangingPunct="1"/>
            <a:r>
              <a:rPr lang="en-GB" dirty="0" smtClean="0"/>
              <a:t>True or false?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27584" y="1600200"/>
            <a:ext cx="6552704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GB" sz="2400" dirty="0" smtClean="0"/>
              <a:t>An enzyme is a biological catalyst</a:t>
            </a:r>
          </a:p>
          <a:p>
            <a:pPr eaLnBrk="1" hangingPunct="1"/>
            <a:r>
              <a:rPr lang="en-GB" sz="2400" dirty="0" smtClean="0"/>
              <a:t>An enzyme will work faster at 60</a:t>
            </a:r>
            <a:r>
              <a:rPr lang="en-US" sz="2400" dirty="0" smtClean="0">
                <a:cs typeface="Arial" charset="0"/>
              </a:rPr>
              <a:t>°</a:t>
            </a:r>
            <a:r>
              <a:rPr lang="en-GB" sz="2400" dirty="0" smtClean="0"/>
              <a:t>C</a:t>
            </a:r>
          </a:p>
          <a:p>
            <a:pPr eaLnBrk="1" hangingPunct="1"/>
            <a:r>
              <a:rPr lang="en-GB" sz="2400" dirty="0" smtClean="0"/>
              <a:t>An enzyme will be denatured at 100 </a:t>
            </a:r>
            <a:r>
              <a:rPr lang="en-US" sz="2400" dirty="0" smtClean="0">
                <a:cs typeface="Arial" charset="0"/>
              </a:rPr>
              <a:t>°</a:t>
            </a:r>
            <a:r>
              <a:rPr lang="en-GB" sz="2400" dirty="0" smtClean="0"/>
              <a:t>C</a:t>
            </a:r>
          </a:p>
          <a:p>
            <a:pPr eaLnBrk="1" hangingPunct="1"/>
            <a:r>
              <a:rPr lang="en-GB" sz="2400" dirty="0" smtClean="0"/>
              <a:t>Enzymes break things down</a:t>
            </a:r>
          </a:p>
          <a:p>
            <a:pPr eaLnBrk="1" hangingPunct="1"/>
            <a:r>
              <a:rPr lang="en-GB" sz="2400" dirty="0" smtClean="0"/>
              <a:t>Enzymes are denatured if chilled, which is why a fridge preserves food</a:t>
            </a:r>
          </a:p>
          <a:p>
            <a:pPr eaLnBrk="1" hangingPunct="1"/>
            <a:r>
              <a:rPr lang="en-GB" sz="2400" dirty="0" smtClean="0"/>
              <a:t>There will be as much enzyme left at the end of a reaction, as there was at the beginning</a:t>
            </a:r>
          </a:p>
          <a:p>
            <a:pPr eaLnBrk="1" hangingPunct="1"/>
            <a:r>
              <a:rPr lang="en-GB" sz="2400" dirty="0" smtClean="0"/>
              <a:t>Blank-</a:t>
            </a:r>
            <a:r>
              <a:rPr lang="en-GB" sz="2400" dirty="0" err="1" smtClean="0"/>
              <a:t>ase</a:t>
            </a:r>
            <a:r>
              <a:rPr lang="en-GB" sz="2400" dirty="0" smtClean="0"/>
              <a:t> breaks down or interacts with blank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24750" y="1557338"/>
            <a:ext cx="1162050" cy="4525962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400" b="1" smtClean="0">
                <a:solidFill>
                  <a:srgbClr val="FF0000"/>
                </a:solidFill>
              </a:rPr>
              <a:t>True</a:t>
            </a:r>
          </a:p>
          <a:p>
            <a:pPr eaLnBrk="1" hangingPunct="1">
              <a:buFontTx/>
              <a:buNone/>
            </a:pPr>
            <a:r>
              <a:rPr lang="en-GB" sz="2400" b="1" smtClean="0">
                <a:solidFill>
                  <a:srgbClr val="FF0000"/>
                </a:solidFill>
              </a:rPr>
              <a:t>Well</a:t>
            </a:r>
          </a:p>
          <a:p>
            <a:pPr eaLnBrk="1" hangingPunct="1">
              <a:buFontTx/>
              <a:buNone/>
            </a:pPr>
            <a:r>
              <a:rPr lang="en-GB" sz="2400" b="1" smtClean="0">
                <a:solidFill>
                  <a:srgbClr val="FF0000"/>
                </a:solidFill>
              </a:rPr>
              <a:t>Well</a:t>
            </a:r>
          </a:p>
          <a:p>
            <a:pPr eaLnBrk="1" hangingPunct="1">
              <a:buFontTx/>
              <a:buNone/>
            </a:pPr>
            <a:r>
              <a:rPr lang="en-GB" sz="2400" b="1" smtClean="0">
                <a:solidFill>
                  <a:srgbClr val="FF0000"/>
                </a:solidFill>
              </a:rPr>
              <a:t>False</a:t>
            </a:r>
          </a:p>
          <a:p>
            <a:pPr eaLnBrk="1" hangingPunct="1">
              <a:buFontTx/>
              <a:buNone/>
            </a:pPr>
            <a:r>
              <a:rPr lang="en-GB" sz="2400" b="1" smtClean="0">
                <a:solidFill>
                  <a:srgbClr val="FF0000"/>
                </a:solidFill>
              </a:rPr>
              <a:t>False</a:t>
            </a:r>
          </a:p>
          <a:p>
            <a:pPr eaLnBrk="1" hangingPunct="1">
              <a:buFontTx/>
              <a:buNone/>
            </a:pPr>
            <a:endParaRPr lang="en-GB" sz="2400" b="1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GB" sz="2400" b="1" smtClean="0">
                <a:solidFill>
                  <a:srgbClr val="FF0000"/>
                </a:solidFill>
              </a:rPr>
              <a:t>True</a:t>
            </a:r>
          </a:p>
          <a:p>
            <a:pPr eaLnBrk="1" hangingPunct="1">
              <a:buFontTx/>
              <a:buNone/>
            </a:pPr>
            <a:endParaRPr lang="en-GB" sz="2400" b="1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GB" sz="2400" b="1" smtClean="0">
                <a:solidFill>
                  <a:srgbClr val="FF0000"/>
                </a:solidFill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221848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Factors Affecting Enzyme Activity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33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Factors Affecting Enzyme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Concentration of the substrate</a:t>
            </a:r>
          </a:p>
          <a:p>
            <a:r>
              <a:rPr lang="en-GB" dirty="0"/>
              <a:t>Concentration of the enzyme</a:t>
            </a:r>
          </a:p>
          <a:p>
            <a:r>
              <a:rPr lang="en-GB" dirty="0" smtClean="0"/>
              <a:t>Temperature</a:t>
            </a:r>
          </a:p>
          <a:p>
            <a:r>
              <a:rPr lang="en-GB" dirty="0" smtClean="0"/>
              <a:t>pH</a:t>
            </a:r>
          </a:p>
          <a:p>
            <a:r>
              <a:rPr lang="en-GB" dirty="0" smtClean="0"/>
              <a:t>Presence of inhibitors</a:t>
            </a:r>
          </a:p>
        </p:txBody>
      </p:sp>
    </p:spTree>
    <p:extLst>
      <p:ext uri="{BB962C8B-B14F-4D97-AF65-F5344CB8AC3E}">
        <p14:creationId xmlns:p14="http://schemas.microsoft.com/office/powerpoint/2010/main" val="120044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Simulating Enzyme Kinetics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916832"/>
            <a:ext cx="6196405" cy="3603812"/>
          </a:xfrm>
        </p:spPr>
        <p:txBody>
          <a:bodyPr/>
          <a:lstStyle/>
          <a:p>
            <a:r>
              <a:rPr lang="en-GB" dirty="0" smtClean="0"/>
              <a:t>Equipment</a:t>
            </a:r>
          </a:p>
          <a:p>
            <a:pPr lvl="1"/>
            <a:r>
              <a:rPr lang="en-GB" dirty="0" smtClean="0"/>
              <a:t>Popping beads</a:t>
            </a:r>
          </a:p>
          <a:p>
            <a:pPr lvl="1"/>
            <a:r>
              <a:rPr lang="en-GB" dirty="0" smtClean="0"/>
              <a:t>Trays</a:t>
            </a:r>
          </a:p>
          <a:p>
            <a:pPr lvl="1"/>
            <a:r>
              <a:rPr lang="en-GB" dirty="0" smtClean="0"/>
              <a:t>Stopwatches</a:t>
            </a:r>
          </a:p>
          <a:p>
            <a:r>
              <a:rPr lang="en-GB" dirty="0" smtClean="0"/>
              <a:t>Work in groups of three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7744" y="4005064"/>
            <a:ext cx="5373180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 is the Enzyme</a:t>
            </a:r>
          </a:p>
          <a:p>
            <a:r>
              <a:rPr lang="en-GB" sz="2400" dirty="0" smtClean="0">
                <a:solidFill>
                  <a:srgbClr val="FFFF00"/>
                </a:solidFill>
              </a:rPr>
              <a:t>B passes the beads to the enzyme</a:t>
            </a:r>
          </a:p>
          <a:p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   at a set rate (collision rate)</a:t>
            </a:r>
          </a:p>
          <a:p>
            <a:r>
              <a:rPr lang="en-GB" sz="2400" dirty="0" smtClean="0">
                <a:solidFill>
                  <a:srgbClr val="FFFF00"/>
                </a:solidFill>
              </a:rPr>
              <a:t>C manages the stop clock.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48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7985" y="620688"/>
            <a:ext cx="6965245" cy="739209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/>
              <a:t>Results</a:t>
            </a:r>
            <a:endParaRPr lang="en-GB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603795"/>
              </p:ext>
            </p:extLst>
          </p:nvPr>
        </p:nvGraphicFramePr>
        <p:xfrm>
          <a:off x="1150181" y="1484784"/>
          <a:ext cx="6096000" cy="451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5626"/>
                <a:gridCol w="2460187"/>
                <a:gridCol w="2460187"/>
              </a:tblGrid>
              <a:tr h="1728192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Time</a:t>
                      </a:r>
                      <a:r>
                        <a:rPr lang="en-GB" b="1" baseline="0" dirty="0" smtClean="0"/>
                        <a:t> interval between passing to enzyme (s)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Substrate </a:t>
                      </a:r>
                      <a:r>
                        <a:rPr lang="en-GB" b="1" baseline="0" dirty="0" smtClean="0"/>
                        <a:t> </a:t>
                      </a:r>
                      <a:r>
                        <a:rPr lang="en-GB" b="1" dirty="0" smtClean="0"/>
                        <a:t>Concentration</a:t>
                      </a:r>
                    </a:p>
                    <a:p>
                      <a:pPr algn="l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(Beads</a:t>
                      </a:r>
                      <a:r>
                        <a:rPr lang="en-GB" b="1" baseline="0" dirty="0" smtClean="0">
                          <a:solidFill>
                            <a:schemeClr val="tx1"/>
                          </a:solidFill>
                        </a:rPr>
                        <a:t> passed/minute)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Reaction Rate</a:t>
                      </a:r>
                    </a:p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(Beads</a:t>
                      </a:r>
                      <a:r>
                        <a:rPr lang="en-GB" b="1" baseline="0" dirty="0" smtClean="0">
                          <a:solidFill>
                            <a:schemeClr val="tx1"/>
                          </a:solidFill>
                        </a:rPr>
                        <a:t> joined /minute)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6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6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10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5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12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4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15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3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20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2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30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60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47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764704"/>
            <a:ext cx="7704856" cy="777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/>
              <a:t>Increasing the substrate concentration</a:t>
            </a:r>
            <a:endParaRPr lang="en-US" sz="40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808324"/>
            <a:ext cx="7272808" cy="5073650"/>
          </a:xfrm>
        </p:spPr>
        <p:txBody>
          <a:bodyPr/>
          <a:lstStyle/>
          <a:p>
            <a:pPr eaLnBrk="1" hangingPunct="1"/>
            <a:r>
              <a:rPr lang="en-GB" dirty="0" smtClean="0"/>
              <a:t>As concentration of substrate increases, collisions between enzyme and substrate molecules occur more often.</a:t>
            </a:r>
          </a:p>
          <a:p>
            <a:pPr eaLnBrk="1" hangingPunct="1"/>
            <a:r>
              <a:rPr lang="en-GB" dirty="0" smtClean="0">
                <a:solidFill>
                  <a:srgbClr val="FF0000"/>
                </a:solidFill>
              </a:rPr>
              <a:t>More enzyme-substrate complexes form</a:t>
            </a:r>
            <a:r>
              <a:rPr lang="en-GB" dirty="0" smtClean="0"/>
              <a:t>, so more product is formed.</a:t>
            </a:r>
          </a:p>
          <a:p>
            <a:pPr eaLnBrk="1" hangingPunct="1"/>
            <a:r>
              <a:rPr lang="en-GB" dirty="0" smtClean="0"/>
              <a:t>The reaction rate increases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796136" y="45091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Page 132-135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77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644712"/>
            <a:ext cx="6965245" cy="523186"/>
          </a:xfrm>
        </p:spPr>
        <p:txBody>
          <a:bodyPr>
            <a:noAutofit/>
          </a:bodyPr>
          <a:lstStyle/>
          <a:p>
            <a:r>
              <a:rPr lang="en-GB" sz="1600" b="1" u="sng" dirty="0" smtClean="0"/>
              <a:t>The effect of substrate </a:t>
            </a:r>
            <a:r>
              <a:rPr lang="en-GB" sz="1600" b="1" u="sng" dirty="0"/>
              <a:t>c</a:t>
            </a:r>
            <a:r>
              <a:rPr lang="en-GB" sz="1600" b="1" u="sng" dirty="0" smtClean="0"/>
              <a:t>oncentration on the rate of an enzyme controlled reaction</a:t>
            </a:r>
            <a:endParaRPr lang="en-GB" sz="1600" b="1" u="sng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517635" y="906305"/>
            <a:ext cx="0" cy="25202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517635" y="3433310"/>
            <a:ext cx="30963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59632" y="1628800"/>
            <a:ext cx="12241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Rate of reaction</a:t>
            </a:r>
          </a:p>
          <a:p>
            <a:r>
              <a:rPr lang="en-GB" sz="1600" dirty="0" smtClean="0"/>
              <a:t>(au)</a:t>
            </a:r>
            <a:endParaRPr lang="en-GB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771800" y="3699601"/>
            <a:ext cx="3350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Substrate </a:t>
            </a:r>
            <a:r>
              <a:rPr lang="en-GB" sz="1600" dirty="0" err="1" smtClean="0"/>
              <a:t>conc</a:t>
            </a:r>
            <a:r>
              <a:rPr lang="en-GB" sz="1600" dirty="0" smtClean="0"/>
              <a:t> (</a:t>
            </a:r>
            <a:r>
              <a:rPr lang="en-GB" sz="1600" dirty="0" err="1" smtClean="0"/>
              <a:t>mol</a:t>
            </a:r>
            <a:r>
              <a:rPr lang="en-GB" sz="1600" dirty="0" smtClean="0"/>
              <a:t>/dm³)</a:t>
            </a:r>
            <a:endParaRPr lang="en-GB" sz="1600" dirty="0"/>
          </a:p>
        </p:txBody>
      </p:sp>
      <p:sp>
        <p:nvSpPr>
          <p:cNvPr id="17" name="Freeform 16"/>
          <p:cNvSpPr/>
          <p:nvPr/>
        </p:nvSpPr>
        <p:spPr>
          <a:xfrm>
            <a:off x="2537891" y="1631651"/>
            <a:ext cx="3225800" cy="1794934"/>
          </a:xfrm>
          <a:custGeom>
            <a:avLst/>
            <a:gdLst>
              <a:gd name="connsiteX0" fmla="*/ 0 w 3225800"/>
              <a:gd name="connsiteY0" fmla="*/ 1794934 h 1794934"/>
              <a:gd name="connsiteX1" fmla="*/ 16933 w 3225800"/>
              <a:gd name="connsiteY1" fmla="*/ 1735667 h 1794934"/>
              <a:gd name="connsiteX2" fmla="*/ 67733 w 3225800"/>
              <a:gd name="connsiteY2" fmla="*/ 1676400 h 1794934"/>
              <a:gd name="connsiteX3" fmla="*/ 93133 w 3225800"/>
              <a:gd name="connsiteY3" fmla="*/ 1651000 h 1794934"/>
              <a:gd name="connsiteX4" fmla="*/ 143933 w 3225800"/>
              <a:gd name="connsiteY4" fmla="*/ 1617134 h 1794934"/>
              <a:gd name="connsiteX5" fmla="*/ 186266 w 3225800"/>
              <a:gd name="connsiteY5" fmla="*/ 1583267 h 1794934"/>
              <a:gd name="connsiteX6" fmla="*/ 220133 w 3225800"/>
              <a:gd name="connsiteY6" fmla="*/ 1549400 h 1794934"/>
              <a:gd name="connsiteX7" fmla="*/ 279400 w 3225800"/>
              <a:gd name="connsiteY7" fmla="*/ 1498600 h 1794934"/>
              <a:gd name="connsiteX8" fmla="*/ 313266 w 3225800"/>
              <a:gd name="connsiteY8" fmla="*/ 1447800 h 1794934"/>
              <a:gd name="connsiteX9" fmla="*/ 347133 w 3225800"/>
              <a:gd name="connsiteY9" fmla="*/ 1405467 h 1794934"/>
              <a:gd name="connsiteX10" fmla="*/ 372533 w 3225800"/>
              <a:gd name="connsiteY10" fmla="*/ 1380067 h 1794934"/>
              <a:gd name="connsiteX11" fmla="*/ 389466 w 3225800"/>
              <a:gd name="connsiteY11" fmla="*/ 1354667 h 1794934"/>
              <a:gd name="connsiteX12" fmla="*/ 431800 w 3225800"/>
              <a:gd name="connsiteY12" fmla="*/ 1312334 h 1794934"/>
              <a:gd name="connsiteX13" fmla="*/ 457200 w 3225800"/>
              <a:gd name="connsiteY13" fmla="*/ 1286934 h 1794934"/>
              <a:gd name="connsiteX14" fmla="*/ 482600 w 3225800"/>
              <a:gd name="connsiteY14" fmla="*/ 1261534 h 1794934"/>
              <a:gd name="connsiteX15" fmla="*/ 499533 w 3225800"/>
              <a:gd name="connsiteY15" fmla="*/ 1244600 h 1794934"/>
              <a:gd name="connsiteX16" fmla="*/ 524933 w 3225800"/>
              <a:gd name="connsiteY16" fmla="*/ 1210734 h 1794934"/>
              <a:gd name="connsiteX17" fmla="*/ 541866 w 3225800"/>
              <a:gd name="connsiteY17" fmla="*/ 1185334 h 1794934"/>
              <a:gd name="connsiteX18" fmla="*/ 584200 w 3225800"/>
              <a:gd name="connsiteY18" fmla="*/ 1143000 h 1794934"/>
              <a:gd name="connsiteX19" fmla="*/ 635000 w 3225800"/>
              <a:gd name="connsiteY19" fmla="*/ 1075267 h 1794934"/>
              <a:gd name="connsiteX20" fmla="*/ 651933 w 3225800"/>
              <a:gd name="connsiteY20" fmla="*/ 1049867 h 1794934"/>
              <a:gd name="connsiteX21" fmla="*/ 685800 w 3225800"/>
              <a:gd name="connsiteY21" fmla="*/ 1016000 h 1794934"/>
              <a:gd name="connsiteX22" fmla="*/ 702733 w 3225800"/>
              <a:gd name="connsiteY22" fmla="*/ 990600 h 1794934"/>
              <a:gd name="connsiteX23" fmla="*/ 728133 w 3225800"/>
              <a:gd name="connsiteY23" fmla="*/ 965200 h 1794934"/>
              <a:gd name="connsiteX24" fmla="*/ 770466 w 3225800"/>
              <a:gd name="connsiteY24" fmla="*/ 914400 h 1794934"/>
              <a:gd name="connsiteX25" fmla="*/ 778933 w 3225800"/>
              <a:gd name="connsiteY25" fmla="*/ 889000 h 1794934"/>
              <a:gd name="connsiteX26" fmla="*/ 804333 w 3225800"/>
              <a:gd name="connsiteY26" fmla="*/ 863600 h 1794934"/>
              <a:gd name="connsiteX27" fmla="*/ 821266 w 3225800"/>
              <a:gd name="connsiteY27" fmla="*/ 838200 h 1794934"/>
              <a:gd name="connsiteX28" fmla="*/ 846666 w 3225800"/>
              <a:gd name="connsiteY28" fmla="*/ 812800 h 1794934"/>
              <a:gd name="connsiteX29" fmla="*/ 863600 w 3225800"/>
              <a:gd name="connsiteY29" fmla="*/ 787400 h 1794934"/>
              <a:gd name="connsiteX30" fmla="*/ 889000 w 3225800"/>
              <a:gd name="connsiteY30" fmla="*/ 753534 h 1794934"/>
              <a:gd name="connsiteX31" fmla="*/ 897466 w 3225800"/>
              <a:gd name="connsiteY31" fmla="*/ 728134 h 1794934"/>
              <a:gd name="connsiteX32" fmla="*/ 973666 w 3225800"/>
              <a:gd name="connsiteY32" fmla="*/ 651934 h 1794934"/>
              <a:gd name="connsiteX33" fmla="*/ 990600 w 3225800"/>
              <a:gd name="connsiteY33" fmla="*/ 635000 h 1794934"/>
              <a:gd name="connsiteX34" fmla="*/ 1007533 w 3225800"/>
              <a:gd name="connsiteY34" fmla="*/ 609600 h 1794934"/>
              <a:gd name="connsiteX35" fmla="*/ 1032933 w 3225800"/>
              <a:gd name="connsiteY35" fmla="*/ 567267 h 1794934"/>
              <a:gd name="connsiteX36" fmla="*/ 1066800 w 3225800"/>
              <a:gd name="connsiteY36" fmla="*/ 533400 h 1794934"/>
              <a:gd name="connsiteX37" fmla="*/ 1109133 w 3225800"/>
              <a:gd name="connsiteY37" fmla="*/ 465667 h 1794934"/>
              <a:gd name="connsiteX38" fmla="*/ 1126066 w 3225800"/>
              <a:gd name="connsiteY38" fmla="*/ 431800 h 1794934"/>
              <a:gd name="connsiteX39" fmla="*/ 1193800 w 3225800"/>
              <a:gd name="connsiteY39" fmla="*/ 372534 h 1794934"/>
              <a:gd name="connsiteX40" fmla="*/ 1227666 w 3225800"/>
              <a:gd name="connsiteY40" fmla="*/ 330200 h 1794934"/>
              <a:gd name="connsiteX41" fmla="*/ 1270000 w 3225800"/>
              <a:gd name="connsiteY41" fmla="*/ 296334 h 1794934"/>
              <a:gd name="connsiteX42" fmla="*/ 1312333 w 3225800"/>
              <a:gd name="connsiteY42" fmla="*/ 254000 h 1794934"/>
              <a:gd name="connsiteX43" fmla="*/ 1337733 w 3225800"/>
              <a:gd name="connsiteY43" fmla="*/ 228600 h 1794934"/>
              <a:gd name="connsiteX44" fmla="*/ 1388533 w 3225800"/>
              <a:gd name="connsiteY44" fmla="*/ 194734 h 1794934"/>
              <a:gd name="connsiteX45" fmla="*/ 1430866 w 3225800"/>
              <a:gd name="connsiteY45" fmla="*/ 160867 h 1794934"/>
              <a:gd name="connsiteX46" fmla="*/ 1447800 w 3225800"/>
              <a:gd name="connsiteY46" fmla="*/ 143934 h 1794934"/>
              <a:gd name="connsiteX47" fmla="*/ 1490133 w 3225800"/>
              <a:gd name="connsiteY47" fmla="*/ 135467 h 1794934"/>
              <a:gd name="connsiteX48" fmla="*/ 1515533 w 3225800"/>
              <a:gd name="connsiteY48" fmla="*/ 118534 h 1794934"/>
              <a:gd name="connsiteX49" fmla="*/ 1532466 w 3225800"/>
              <a:gd name="connsiteY49" fmla="*/ 101600 h 1794934"/>
              <a:gd name="connsiteX50" fmla="*/ 1557866 w 3225800"/>
              <a:gd name="connsiteY50" fmla="*/ 93134 h 1794934"/>
              <a:gd name="connsiteX51" fmla="*/ 1634066 w 3225800"/>
              <a:gd name="connsiteY51" fmla="*/ 59267 h 1794934"/>
              <a:gd name="connsiteX52" fmla="*/ 1684866 w 3225800"/>
              <a:gd name="connsiteY52" fmla="*/ 42334 h 1794934"/>
              <a:gd name="connsiteX53" fmla="*/ 1727200 w 3225800"/>
              <a:gd name="connsiteY53" fmla="*/ 33867 h 1794934"/>
              <a:gd name="connsiteX54" fmla="*/ 1761066 w 3225800"/>
              <a:gd name="connsiteY54" fmla="*/ 16934 h 1794934"/>
              <a:gd name="connsiteX55" fmla="*/ 1837266 w 3225800"/>
              <a:gd name="connsiteY55" fmla="*/ 8467 h 1794934"/>
              <a:gd name="connsiteX56" fmla="*/ 1896533 w 3225800"/>
              <a:gd name="connsiteY56" fmla="*/ 0 h 1794934"/>
              <a:gd name="connsiteX57" fmla="*/ 3225800 w 3225800"/>
              <a:gd name="connsiteY57" fmla="*/ 8467 h 179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225800" h="1794934">
                <a:moveTo>
                  <a:pt x="0" y="1794934"/>
                </a:moveTo>
                <a:cubicBezTo>
                  <a:pt x="5644" y="1775178"/>
                  <a:pt x="9303" y="1754744"/>
                  <a:pt x="16933" y="1735667"/>
                </a:cubicBezTo>
                <a:cubicBezTo>
                  <a:pt x="25529" y="1714175"/>
                  <a:pt x="53645" y="1690488"/>
                  <a:pt x="67733" y="1676400"/>
                </a:cubicBezTo>
                <a:cubicBezTo>
                  <a:pt x="76200" y="1667933"/>
                  <a:pt x="83170" y="1657642"/>
                  <a:pt x="93133" y="1651000"/>
                </a:cubicBezTo>
                <a:cubicBezTo>
                  <a:pt x="110066" y="1639711"/>
                  <a:pt x="129543" y="1631525"/>
                  <a:pt x="143933" y="1617134"/>
                </a:cubicBezTo>
                <a:cubicBezTo>
                  <a:pt x="201562" y="1559501"/>
                  <a:pt x="111519" y="1647336"/>
                  <a:pt x="186266" y="1583267"/>
                </a:cubicBezTo>
                <a:cubicBezTo>
                  <a:pt x="198388" y="1572877"/>
                  <a:pt x="207361" y="1558979"/>
                  <a:pt x="220133" y="1549400"/>
                </a:cubicBezTo>
                <a:cubicBezTo>
                  <a:pt x="241342" y="1533493"/>
                  <a:pt x="262890" y="1519827"/>
                  <a:pt x="279400" y="1498600"/>
                </a:cubicBezTo>
                <a:cubicBezTo>
                  <a:pt x="291894" y="1482536"/>
                  <a:pt x="298875" y="1462190"/>
                  <a:pt x="313266" y="1447800"/>
                </a:cubicBezTo>
                <a:cubicBezTo>
                  <a:pt x="362524" y="1398545"/>
                  <a:pt x="293740" y="1469539"/>
                  <a:pt x="347133" y="1405467"/>
                </a:cubicBezTo>
                <a:cubicBezTo>
                  <a:pt x="354798" y="1396269"/>
                  <a:pt x="364868" y="1389265"/>
                  <a:pt x="372533" y="1380067"/>
                </a:cubicBezTo>
                <a:cubicBezTo>
                  <a:pt x="379047" y="1372250"/>
                  <a:pt x="382765" y="1362325"/>
                  <a:pt x="389466" y="1354667"/>
                </a:cubicBezTo>
                <a:cubicBezTo>
                  <a:pt x="402607" y="1339648"/>
                  <a:pt x="417689" y="1326445"/>
                  <a:pt x="431800" y="1312334"/>
                </a:cubicBezTo>
                <a:lnTo>
                  <a:pt x="457200" y="1286934"/>
                </a:lnTo>
                <a:lnTo>
                  <a:pt x="482600" y="1261534"/>
                </a:lnTo>
                <a:cubicBezTo>
                  <a:pt x="488244" y="1255889"/>
                  <a:pt x="494743" y="1250986"/>
                  <a:pt x="499533" y="1244600"/>
                </a:cubicBezTo>
                <a:cubicBezTo>
                  <a:pt x="508000" y="1233311"/>
                  <a:pt x="516731" y="1222217"/>
                  <a:pt x="524933" y="1210734"/>
                </a:cubicBezTo>
                <a:cubicBezTo>
                  <a:pt x="530847" y="1202454"/>
                  <a:pt x="535165" y="1192992"/>
                  <a:pt x="541866" y="1185334"/>
                </a:cubicBezTo>
                <a:cubicBezTo>
                  <a:pt x="555007" y="1170315"/>
                  <a:pt x="573130" y="1159605"/>
                  <a:pt x="584200" y="1143000"/>
                </a:cubicBezTo>
                <a:cubicBezTo>
                  <a:pt x="622481" y="1085577"/>
                  <a:pt x="574665" y="1155713"/>
                  <a:pt x="635000" y="1075267"/>
                </a:cubicBezTo>
                <a:cubicBezTo>
                  <a:pt x="641105" y="1067127"/>
                  <a:pt x="645311" y="1057593"/>
                  <a:pt x="651933" y="1049867"/>
                </a:cubicBezTo>
                <a:cubicBezTo>
                  <a:pt x="662323" y="1037745"/>
                  <a:pt x="675410" y="1028122"/>
                  <a:pt x="685800" y="1016000"/>
                </a:cubicBezTo>
                <a:cubicBezTo>
                  <a:pt x="692422" y="1008274"/>
                  <a:pt x="696219" y="998417"/>
                  <a:pt x="702733" y="990600"/>
                </a:cubicBezTo>
                <a:cubicBezTo>
                  <a:pt x="710398" y="981402"/>
                  <a:pt x="720341" y="974291"/>
                  <a:pt x="728133" y="965200"/>
                </a:cubicBezTo>
                <a:cubicBezTo>
                  <a:pt x="788523" y="894746"/>
                  <a:pt x="726471" y="958397"/>
                  <a:pt x="770466" y="914400"/>
                </a:cubicBezTo>
                <a:cubicBezTo>
                  <a:pt x="773288" y="905933"/>
                  <a:pt x="773982" y="896426"/>
                  <a:pt x="778933" y="889000"/>
                </a:cubicBezTo>
                <a:cubicBezTo>
                  <a:pt x="785575" y="879037"/>
                  <a:pt x="796668" y="872798"/>
                  <a:pt x="804333" y="863600"/>
                </a:cubicBezTo>
                <a:cubicBezTo>
                  <a:pt x="810847" y="855783"/>
                  <a:pt x="814752" y="846017"/>
                  <a:pt x="821266" y="838200"/>
                </a:cubicBezTo>
                <a:cubicBezTo>
                  <a:pt x="828931" y="829002"/>
                  <a:pt x="839001" y="821998"/>
                  <a:pt x="846666" y="812800"/>
                </a:cubicBezTo>
                <a:cubicBezTo>
                  <a:pt x="853180" y="804983"/>
                  <a:pt x="857685" y="795680"/>
                  <a:pt x="863600" y="787400"/>
                </a:cubicBezTo>
                <a:cubicBezTo>
                  <a:pt x="871802" y="775918"/>
                  <a:pt x="880533" y="764823"/>
                  <a:pt x="889000" y="753534"/>
                </a:cubicBezTo>
                <a:cubicBezTo>
                  <a:pt x="891822" y="745067"/>
                  <a:pt x="892111" y="735274"/>
                  <a:pt x="897466" y="728134"/>
                </a:cubicBezTo>
                <a:lnTo>
                  <a:pt x="973666" y="651934"/>
                </a:lnTo>
                <a:cubicBezTo>
                  <a:pt x="979311" y="646289"/>
                  <a:pt x="986172" y="641642"/>
                  <a:pt x="990600" y="635000"/>
                </a:cubicBezTo>
                <a:cubicBezTo>
                  <a:pt x="996244" y="626533"/>
                  <a:pt x="1002140" y="618229"/>
                  <a:pt x="1007533" y="609600"/>
                </a:cubicBezTo>
                <a:cubicBezTo>
                  <a:pt x="1016255" y="595645"/>
                  <a:pt x="1022830" y="580257"/>
                  <a:pt x="1032933" y="567267"/>
                </a:cubicBezTo>
                <a:cubicBezTo>
                  <a:pt x="1042735" y="554665"/>
                  <a:pt x="1055511" y="544689"/>
                  <a:pt x="1066800" y="533400"/>
                </a:cubicBezTo>
                <a:cubicBezTo>
                  <a:pt x="1104864" y="438238"/>
                  <a:pt x="1059842" y="534676"/>
                  <a:pt x="1109133" y="465667"/>
                </a:cubicBezTo>
                <a:cubicBezTo>
                  <a:pt x="1116469" y="455396"/>
                  <a:pt x="1118317" y="441763"/>
                  <a:pt x="1126066" y="431800"/>
                </a:cubicBezTo>
                <a:cubicBezTo>
                  <a:pt x="1169077" y="376501"/>
                  <a:pt x="1155119" y="403479"/>
                  <a:pt x="1193800" y="372534"/>
                </a:cubicBezTo>
                <a:cubicBezTo>
                  <a:pt x="1216513" y="354363"/>
                  <a:pt x="1208108" y="354646"/>
                  <a:pt x="1227666" y="330200"/>
                </a:cubicBezTo>
                <a:cubicBezTo>
                  <a:pt x="1241453" y="312967"/>
                  <a:pt x="1251143" y="308905"/>
                  <a:pt x="1270000" y="296334"/>
                </a:cubicBezTo>
                <a:cubicBezTo>
                  <a:pt x="1301043" y="249769"/>
                  <a:pt x="1270001" y="289277"/>
                  <a:pt x="1312333" y="254000"/>
                </a:cubicBezTo>
                <a:cubicBezTo>
                  <a:pt x="1321531" y="246335"/>
                  <a:pt x="1328282" y="235951"/>
                  <a:pt x="1337733" y="228600"/>
                </a:cubicBezTo>
                <a:cubicBezTo>
                  <a:pt x="1353797" y="216106"/>
                  <a:pt x="1374143" y="209125"/>
                  <a:pt x="1388533" y="194734"/>
                </a:cubicBezTo>
                <a:cubicBezTo>
                  <a:pt x="1429409" y="153855"/>
                  <a:pt x="1377475" y="203579"/>
                  <a:pt x="1430866" y="160867"/>
                </a:cubicBezTo>
                <a:cubicBezTo>
                  <a:pt x="1437099" y="155880"/>
                  <a:pt x="1440463" y="147078"/>
                  <a:pt x="1447800" y="143934"/>
                </a:cubicBezTo>
                <a:cubicBezTo>
                  <a:pt x="1461027" y="138265"/>
                  <a:pt x="1476022" y="138289"/>
                  <a:pt x="1490133" y="135467"/>
                </a:cubicBezTo>
                <a:cubicBezTo>
                  <a:pt x="1498600" y="129823"/>
                  <a:pt x="1507587" y="124891"/>
                  <a:pt x="1515533" y="118534"/>
                </a:cubicBezTo>
                <a:cubicBezTo>
                  <a:pt x="1521766" y="113547"/>
                  <a:pt x="1525621" y="105707"/>
                  <a:pt x="1532466" y="101600"/>
                </a:cubicBezTo>
                <a:cubicBezTo>
                  <a:pt x="1540119" y="97008"/>
                  <a:pt x="1549399" y="95956"/>
                  <a:pt x="1557866" y="93134"/>
                </a:cubicBezTo>
                <a:cubicBezTo>
                  <a:pt x="1598118" y="66298"/>
                  <a:pt x="1573611" y="79419"/>
                  <a:pt x="1634066" y="59267"/>
                </a:cubicBezTo>
                <a:lnTo>
                  <a:pt x="1684866" y="42334"/>
                </a:lnTo>
                <a:lnTo>
                  <a:pt x="1727200" y="33867"/>
                </a:lnTo>
                <a:cubicBezTo>
                  <a:pt x="1738489" y="28223"/>
                  <a:pt x="1748768" y="19772"/>
                  <a:pt x="1761066" y="16934"/>
                </a:cubicBezTo>
                <a:cubicBezTo>
                  <a:pt x="1785968" y="11187"/>
                  <a:pt x="1811907" y="11637"/>
                  <a:pt x="1837266" y="8467"/>
                </a:cubicBezTo>
                <a:cubicBezTo>
                  <a:pt x="1857068" y="5992"/>
                  <a:pt x="1876777" y="2822"/>
                  <a:pt x="1896533" y="0"/>
                </a:cubicBezTo>
                <a:lnTo>
                  <a:pt x="3225800" y="846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5877851" y="1486770"/>
            <a:ext cx="25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Why has the rate levelled out?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What is limiting any further increase in the rate of reaction ?</a:t>
            </a:r>
            <a:endParaRPr lang="en-GB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491879" y="2412665"/>
            <a:ext cx="223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Here the increase in rate and substrate </a:t>
            </a:r>
            <a:r>
              <a:rPr lang="en-GB" sz="1600" dirty="0" err="1" smtClean="0"/>
              <a:t>conc</a:t>
            </a:r>
            <a:r>
              <a:rPr lang="en-GB" sz="1600" dirty="0" smtClean="0"/>
              <a:t> are proportional</a:t>
            </a:r>
            <a:endParaRPr lang="en-GB" sz="1600" dirty="0"/>
          </a:p>
        </p:txBody>
      </p:sp>
      <p:cxnSp>
        <p:nvCxnSpPr>
          <p:cNvPr id="21" name="Straight Arrow Connector 20"/>
          <p:cNvCxnSpPr>
            <a:stCxn id="19" idx="1"/>
          </p:cNvCxnSpPr>
          <p:nvPr/>
        </p:nvCxnSpPr>
        <p:spPr>
          <a:xfrm flipH="1" flipV="1">
            <a:off x="3237300" y="2757640"/>
            <a:ext cx="254579" cy="705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15616" y="4149080"/>
            <a:ext cx="6840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C00000"/>
                </a:solidFill>
              </a:rPr>
              <a:t>Exam question.</a:t>
            </a:r>
          </a:p>
          <a:p>
            <a:pPr lvl="1"/>
            <a:r>
              <a:rPr lang="en-GB" dirty="0" smtClean="0">
                <a:solidFill>
                  <a:srgbClr val="C00000"/>
                </a:solidFill>
              </a:rPr>
              <a:t>Describe the relationship between the substrate concentration and the rate of the reaction.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	</a:t>
            </a:r>
            <a:r>
              <a:rPr lang="en-GB" dirty="0" smtClean="0"/>
              <a:t>Look for overall trends</a:t>
            </a:r>
          </a:p>
          <a:p>
            <a:pPr lvl="1"/>
            <a:r>
              <a:rPr lang="en-GB" dirty="0"/>
              <a:t>	</a:t>
            </a:r>
            <a:r>
              <a:rPr lang="en-GB" dirty="0" smtClean="0"/>
              <a:t>Refer to points on the graph</a:t>
            </a:r>
          </a:p>
          <a:p>
            <a:pPr lvl="1"/>
            <a:r>
              <a:rPr lang="en-GB" dirty="0"/>
              <a:t>	</a:t>
            </a:r>
            <a:r>
              <a:rPr lang="en-GB" dirty="0" smtClean="0"/>
              <a:t>Do not generalise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2749517" y="3339957"/>
            <a:ext cx="3225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 </a:t>
            </a:r>
            <a:r>
              <a:rPr lang="en-GB" sz="900" b="1" dirty="0" smtClean="0"/>
              <a:t>|                |                  |                 |                  |</a:t>
            </a:r>
          </a:p>
          <a:p>
            <a:r>
              <a:rPr lang="en-GB" sz="900" b="1" dirty="0" smtClean="0"/>
              <a:t>1                2            </a:t>
            </a:r>
            <a:r>
              <a:rPr lang="en-GB" sz="900" b="1" dirty="0"/>
              <a:t> </a:t>
            </a:r>
            <a:r>
              <a:rPr lang="en-GB" sz="900" b="1" dirty="0" smtClean="0"/>
              <a:t>     3                 4                  5                    	</a:t>
            </a:r>
            <a:endParaRPr lang="en-GB" sz="9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155486" y="837279"/>
            <a:ext cx="47229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 smtClean="0"/>
          </a:p>
          <a:p>
            <a:endParaRPr lang="en-GB" sz="1000" dirty="0"/>
          </a:p>
          <a:p>
            <a:r>
              <a:rPr lang="en-GB" sz="1000" b="1" dirty="0" smtClean="0"/>
              <a:t>7   --</a:t>
            </a:r>
          </a:p>
          <a:p>
            <a:endParaRPr lang="en-GB" sz="1000" b="1" dirty="0" smtClean="0"/>
          </a:p>
          <a:p>
            <a:r>
              <a:rPr lang="en-GB" sz="1000" b="1" dirty="0" smtClean="0"/>
              <a:t>6   --</a:t>
            </a:r>
          </a:p>
          <a:p>
            <a:endParaRPr lang="en-GB" sz="1000" b="1" dirty="0"/>
          </a:p>
          <a:p>
            <a:r>
              <a:rPr lang="en-GB" sz="1000" b="1" dirty="0" smtClean="0"/>
              <a:t>5   --</a:t>
            </a:r>
          </a:p>
          <a:p>
            <a:endParaRPr lang="en-GB" sz="1000" b="1" dirty="0"/>
          </a:p>
          <a:p>
            <a:r>
              <a:rPr lang="en-GB" sz="1000" b="1" dirty="0" smtClean="0"/>
              <a:t>4   --</a:t>
            </a:r>
          </a:p>
          <a:p>
            <a:endParaRPr lang="en-GB" sz="1000" b="1" dirty="0"/>
          </a:p>
          <a:p>
            <a:r>
              <a:rPr lang="en-GB" sz="1000" b="1" dirty="0" smtClean="0"/>
              <a:t>3   --</a:t>
            </a:r>
          </a:p>
          <a:p>
            <a:endParaRPr lang="en-GB" sz="1000" b="1" dirty="0"/>
          </a:p>
          <a:p>
            <a:r>
              <a:rPr lang="en-GB" sz="1000" b="1" dirty="0" smtClean="0"/>
              <a:t>2   --</a:t>
            </a:r>
          </a:p>
          <a:p>
            <a:endParaRPr lang="en-GB" sz="1000" b="1" dirty="0"/>
          </a:p>
          <a:p>
            <a:r>
              <a:rPr lang="en-GB" sz="1000" b="1" dirty="0" smtClean="0"/>
              <a:t>1   --</a:t>
            </a:r>
          </a:p>
          <a:p>
            <a:endParaRPr lang="en-GB" sz="1000" b="1" dirty="0"/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78426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7704856" cy="706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/>
              <a:t>Increasing the enzyme concentration</a:t>
            </a:r>
            <a:endParaRPr lang="en-US" sz="40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412776"/>
            <a:ext cx="7560840" cy="5040312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 smtClean="0"/>
              <a:t>As the enzyme concentration increases, </a:t>
            </a:r>
            <a:r>
              <a:rPr lang="en-GB" dirty="0" smtClean="0">
                <a:solidFill>
                  <a:srgbClr val="FF0000"/>
                </a:solidFill>
              </a:rPr>
              <a:t>more active sites become available.</a:t>
            </a:r>
          </a:p>
          <a:p>
            <a:pPr eaLnBrk="1" hangingPunct="1"/>
            <a:r>
              <a:rPr lang="en-GB" dirty="0" smtClean="0"/>
              <a:t>More enzyme-substrate complexes form (and so more products are produced). The rate of reaction increases.</a:t>
            </a:r>
          </a:p>
          <a:p>
            <a:pPr eaLnBrk="1" hangingPunct="1"/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b="1" dirty="0" smtClean="0">
                <a:solidFill>
                  <a:srgbClr val="C00000"/>
                </a:solidFill>
              </a:rPr>
              <a:t>Sketch </a:t>
            </a:r>
            <a:r>
              <a:rPr lang="en-GB" sz="2000" b="1" dirty="0">
                <a:solidFill>
                  <a:srgbClr val="C00000"/>
                </a:solidFill>
              </a:rPr>
              <a:t>a graph to show the relationship between enzyme concentration and the rate of reaction.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 smtClean="0">
                <a:solidFill>
                  <a:srgbClr val="C00000"/>
                </a:solidFill>
              </a:rPr>
              <a:t>What happens if </a:t>
            </a:r>
            <a:r>
              <a:rPr lang="en-GB" sz="2000" b="1" smtClean="0">
                <a:solidFill>
                  <a:srgbClr val="C00000"/>
                </a:solidFill>
              </a:rPr>
              <a:t>the substrate </a:t>
            </a:r>
            <a:r>
              <a:rPr lang="en-GB" sz="2000" b="1" dirty="0" smtClean="0">
                <a:solidFill>
                  <a:srgbClr val="C00000"/>
                </a:solidFill>
              </a:rPr>
              <a:t>concentration increases further?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 smtClean="0">
                <a:solidFill>
                  <a:srgbClr val="C00000"/>
                </a:solidFill>
              </a:rPr>
              <a:t>Draw another line to show what the reaction would look like if there was double the substrate concentration</a:t>
            </a:r>
            <a:endParaRPr lang="en-US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20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487</TotalTime>
  <Words>908</Words>
  <Application>Microsoft Office PowerPoint</Application>
  <PresentationFormat>On-screen Show (4:3)</PresentationFormat>
  <Paragraphs>197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Pushpin</vt:lpstr>
      <vt:lpstr>2801 June 05</vt:lpstr>
      <vt:lpstr>2801 June 05</vt:lpstr>
      <vt:lpstr>Factors Affecting Enzyme Activity</vt:lpstr>
      <vt:lpstr>Factors Affecting Enzyme Activity</vt:lpstr>
      <vt:lpstr>Simulating Enzyme Kinetics</vt:lpstr>
      <vt:lpstr>Results</vt:lpstr>
      <vt:lpstr>Increasing the substrate concentration</vt:lpstr>
      <vt:lpstr>The effect of substrate concentration on the rate of an enzyme controlled reaction</vt:lpstr>
      <vt:lpstr>Increasing the enzyme concentration</vt:lpstr>
      <vt:lpstr>Enzymes and temperature</vt:lpstr>
      <vt:lpstr>Optimum temperatures</vt:lpstr>
      <vt:lpstr>PowerPoint Presentation</vt:lpstr>
      <vt:lpstr>Enzymes and pH</vt:lpstr>
      <vt:lpstr>pH and active site</vt:lpstr>
      <vt:lpstr>Optimum pH</vt:lpstr>
      <vt:lpstr>Inhibitors </vt:lpstr>
      <vt:lpstr>Enzyme inhibitors</vt:lpstr>
      <vt:lpstr>Irreversible inhibition</vt:lpstr>
      <vt:lpstr>Reversible inhibition</vt:lpstr>
      <vt:lpstr>PowerPoint Presentation</vt:lpstr>
      <vt:lpstr>End-product inhibition</vt:lpstr>
      <vt:lpstr>True or false?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Factors Affecting Enzyme Activity</dc:title>
  <dc:creator>User</dc:creator>
  <cp:lastModifiedBy>setup-Software Setup Account</cp:lastModifiedBy>
  <cp:revision>42</cp:revision>
  <dcterms:created xsi:type="dcterms:W3CDTF">2013-01-06T17:17:14Z</dcterms:created>
  <dcterms:modified xsi:type="dcterms:W3CDTF">2014-01-24T11:38:25Z</dcterms:modified>
</cp:coreProperties>
</file>